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4" r:id="rId10"/>
    <p:sldId id="263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A3B1-7876-4C65-808D-899799253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70B8C-40D6-4874-BEA1-44B134553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646C-D2E3-467E-B9D2-A8D6202F3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80173-E622-4FEB-9611-F39D758F5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8D00E-9F00-433F-B369-BE9FEC4EB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49466-B440-47F7-BE49-CECDA7761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9BE8-71E4-44EC-BDC7-6BB20D9F4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0B689-254E-4464-A26B-9C14691C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AB268-C137-40DC-94C6-2FCFF3DC0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23217-D000-41E7-88AE-EA079E51F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305A1-A19C-4C4B-AD3C-F03D796D8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19A03C4-0647-4191-AA43-4FAA256F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7.gif"/><Relationship Id="rId18" Type="http://schemas.openxmlformats.org/officeDocument/2006/relationships/image" Target="../media/image51.gif"/><Relationship Id="rId3" Type="http://schemas.openxmlformats.org/officeDocument/2006/relationships/image" Target="../media/image39.jpeg"/><Relationship Id="rId21" Type="http://schemas.openxmlformats.org/officeDocument/2006/relationships/image" Target="../media/image54.gif"/><Relationship Id="rId7" Type="http://schemas.openxmlformats.org/officeDocument/2006/relationships/image" Target="../media/image42.gif"/><Relationship Id="rId12" Type="http://schemas.openxmlformats.org/officeDocument/2006/relationships/image" Target="../media/image46.gif"/><Relationship Id="rId17" Type="http://schemas.openxmlformats.org/officeDocument/2006/relationships/image" Target="../media/image50.gif"/><Relationship Id="rId2" Type="http://schemas.openxmlformats.org/officeDocument/2006/relationships/image" Target="../media/image38.jpeg"/><Relationship Id="rId16" Type="http://schemas.openxmlformats.org/officeDocument/2006/relationships/image" Target="../media/image49.gif"/><Relationship Id="rId20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4.gif"/><Relationship Id="rId5" Type="http://schemas.openxmlformats.org/officeDocument/2006/relationships/image" Target="../media/image41.jpeg"/><Relationship Id="rId15" Type="http://schemas.openxmlformats.org/officeDocument/2006/relationships/image" Target="../media/image48.gif"/><Relationship Id="rId10" Type="http://schemas.openxmlformats.org/officeDocument/2006/relationships/image" Target="../media/image45.gif"/><Relationship Id="rId19" Type="http://schemas.openxmlformats.org/officeDocument/2006/relationships/image" Target="../media/image52.gif"/><Relationship Id="rId4" Type="http://schemas.openxmlformats.org/officeDocument/2006/relationships/image" Target="../media/image40.jpeg"/><Relationship Id="rId9" Type="http://schemas.openxmlformats.org/officeDocument/2006/relationships/image" Target="../media/image44.gif"/><Relationship Id="rId1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gif"/><Relationship Id="rId7" Type="http://schemas.openxmlformats.org/officeDocument/2006/relationships/image" Target="../media/image28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971550" y="333375"/>
            <a:ext cx="78311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i="1" u="sng">
                <a:latin typeface="Franklin Gothic Heavy" pitchFamily="34" charset="0"/>
              </a:rPr>
              <a:t>Как встречают </a:t>
            </a:r>
          </a:p>
          <a:p>
            <a:pPr algn="ctr"/>
            <a:r>
              <a:rPr lang="ru-RU" sz="4800" i="1" u="sng">
                <a:latin typeface="Franklin Gothic Heavy" pitchFamily="34" charset="0"/>
              </a:rPr>
              <a:t>Новый год</a:t>
            </a:r>
          </a:p>
          <a:p>
            <a:pPr algn="ctr"/>
            <a:r>
              <a:rPr lang="ru-RU" sz="4800" i="1" u="sng">
                <a:latin typeface="Franklin Gothic Heavy" pitchFamily="34" charset="0"/>
              </a:rPr>
              <a:t>в разных странах</a:t>
            </a:r>
          </a:p>
        </p:txBody>
      </p:sp>
      <p:pic>
        <p:nvPicPr>
          <p:cNvPr id="3075" name="Picture 9" descr="newy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2705100"/>
            <a:ext cx="31146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newy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068638"/>
            <a:ext cx="17049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2" descr="newy5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652963"/>
            <a:ext cx="26638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4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6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8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41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0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33575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1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18446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2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47974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3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60928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4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429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26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2565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30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843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31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10525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32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2565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33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682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34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889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36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997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39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40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29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42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6368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43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61658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44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45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2813" y="19891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47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3429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48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04250" y="50847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49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30686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50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213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52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1969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53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04250" y="7651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Picture 54" descr="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8763000" y="3789363"/>
            <a:ext cx="381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6" name="Text Box 55"/>
          <p:cNvSpPr txBox="1">
            <a:spLocks noChangeArrowheads="1"/>
          </p:cNvSpPr>
          <p:nvPr/>
        </p:nvSpPr>
        <p:spPr bwMode="auto">
          <a:xfrm>
            <a:off x="3203575" y="64611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 b="0">
              <a:latin typeface="Monotype Corsiva" pitchFamily="66" charset="0"/>
            </a:endParaRPr>
          </a:p>
        </p:txBody>
      </p:sp>
      <p:pic>
        <p:nvPicPr>
          <p:cNvPr id="3107" name="Picture 57" descr="star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59" descr="star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1484313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Picture 61" descr="star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3357563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63" descr="star3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36449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1" name="Picture 65" descr="star3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36449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Picture 67" descr="star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1557338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" name="Picture 69" descr="star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463" y="2565400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71" descr="star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350" y="188913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73" descr="star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5445125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6" name="Picture 75" descr="star5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4163" y="29241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7" name="Picture 77" descr="star5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22050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8" name="Picture 79" descr="star5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51500" y="2603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kbdm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549275"/>
            <a:ext cx="3887787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4509121"/>
            <a:ext cx="9312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  В Норвегии подарки детям делают </a:t>
            </a:r>
            <a:r>
              <a:rPr lang="ru-RU" sz="2000" dirty="0" err="1"/>
              <a:t>Ниссе</a:t>
            </a:r>
            <a:r>
              <a:rPr lang="ru-RU" sz="2000" dirty="0"/>
              <a:t> - симпатичные маленькие </a:t>
            </a:r>
            <a:r>
              <a:rPr lang="ru-RU" sz="2000" dirty="0" smtClean="0"/>
              <a:t>домовые</a:t>
            </a:r>
            <a:r>
              <a:rPr lang="ru-RU" sz="2000" dirty="0"/>
              <a:t>. </a:t>
            </a:r>
            <a:r>
              <a:rPr lang="ru-RU" sz="2000" dirty="0" err="1"/>
              <a:t>Ниссе</a:t>
            </a:r>
            <a:r>
              <a:rPr lang="ru-RU" sz="2000" dirty="0"/>
              <a:t> носят вязаные колпачки и любят вкусненькое.</a:t>
            </a:r>
            <a:r>
              <a:rPr lang="ru-RU" sz="2000" b="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Йыулув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1814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116013" y="5445125"/>
            <a:ext cx="6480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   В Эстонии Деда Мороза зовут </a:t>
            </a:r>
            <a:r>
              <a:rPr lang="ru-RU" sz="2000" dirty="0" err="1"/>
              <a:t>Йыулувана</a:t>
            </a:r>
            <a:r>
              <a:rPr lang="ru-RU" sz="2000" dirty="0"/>
              <a:t> и </a:t>
            </a:r>
            <a:r>
              <a:rPr lang="ru-RU" sz="2000" dirty="0" smtClean="0"/>
              <a:t>он похож </a:t>
            </a:r>
            <a:r>
              <a:rPr lang="ru-RU" sz="2000" dirty="0"/>
              <a:t>на своего финского родственника.</a:t>
            </a:r>
          </a:p>
        </p:txBody>
      </p:sp>
      <p:pic>
        <p:nvPicPr>
          <p:cNvPr id="13316" name="Picture 6" descr="newy1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084763"/>
            <a:ext cx="93662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newy1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620713"/>
            <a:ext cx="30003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kbdm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88913"/>
            <a:ext cx="381635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0" y="4293097"/>
            <a:ext cx="91551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   В США, Канаде, Великобритании и странах Западной Европы </a:t>
            </a:r>
            <a:r>
              <a:rPr lang="ru-RU" sz="2000" dirty="0" smtClean="0"/>
              <a:t>его зовут </a:t>
            </a:r>
            <a:r>
              <a:rPr lang="ru-RU" sz="2000" dirty="0"/>
              <a:t>Санта-Клаус. Он одет в красную курточку, отороченную </a:t>
            </a:r>
            <a:r>
              <a:rPr lang="ru-RU" sz="2000" dirty="0" smtClean="0"/>
              <a:t>белым </a:t>
            </a:r>
            <a:r>
              <a:rPr lang="ru-RU" sz="2000" dirty="0"/>
              <a:t>мехом и в красные шаровары. На голове – красный колпак.</a:t>
            </a:r>
          </a:p>
          <a:p>
            <a:r>
              <a:rPr lang="ru-RU" sz="2000" dirty="0"/>
              <a:t>Санта Клаус курит трубку, путешествует по воздуху на оленях </a:t>
            </a:r>
            <a:r>
              <a:rPr lang="ru-RU" sz="2000" dirty="0" smtClean="0"/>
              <a:t>и входит </a:t>
            </a:r>
            <a:r>
              <a:rPr lang="ru-RU" sz="2000" dirty="0"/>
              <a:t>в дом через трубу. Дети оставляют ему под ёлкой </a:t>
            </a:r>
            <a:r>
              <a:rPr lang="ru-RU" sz="2000" dirty="0" smtClean="0"/>
              <a:t>молоко </a:t>
            </a:r>
            <a:r>
              <a:rPr lang="ru-RU" sz="2000" dirty="0"/>
              <a:t>и печенье.</a:t>
            </a:r>
            <a:r>
              <a:rPr lang="ru-RU" sz="2000" b="0" dirty="0"/>
              <a:t> </a:t>
            </a:r>
          </a:p>
        </p:txBody>
      </p:sp>
      <p:pic>
        <p:nvPicPr>
          <p:cNvPr id="14340" name="Picture 7" descr="newy6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60575"/>
            <a:ext cx="16668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kbdm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63513"/>
            <a:ext cx="4392613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95288" y="5516562"/>
            <a:ext cx="83417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    Только у российского Деда Мороза есть </a:t>
            </a:r>
            <a:r>
              <a:rPr lang="ru-RU" sz="2000" dirty="0" smtClean="0"/>
              <a:t>семья – </a:t>
            </a:r>
            <a:r>
              <a:rPr lang="ru-RU" sz="2000" dirty="0"/>
              <a:t>Снегурочка</a:t>
            </a:r>
            <a:r>
              <a:rPr lang="ru-RU" sz="2000" b="0" dirty="0"/>
              <a:t>.</a:t>
            </a:r>
          </a:p>
        </p:txBody>
      </p:sp>
      <p:pic>
        <p:nvPicPr>
          <p:cNvPr id="15364" name="Picture 9" descr="newy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3429000"/>
            <a:ext cx="1428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79512" y="908050"/>
            <a:ext cx="870255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    Древние племена германцев верили, что в ели живёт дух леса</a:t>
            </a:r>
            <a:r>
              <a:rPr lang="ru-RU" sz="2000" dirty="0" smtClean="0"/>
              <a:t>, который </a:t>
            </a:r>
            <a:r>
              <a:rPr lang="ru-RU" sz="2000" dirty="0"/>
              <a:t>хранит растения, зверей и птиц. Вот и старались </a:t>
            </a:r>
            <a:r>
              <a:rPr lang="ru-RU" sz="2000" dirty="0" smtClean="0"/>
              <a:t>они умилостивить </a:t>
            </a:r>
            <a:r>
              <a:rPr lang="ru-RU" sz="2000" dirty="0"/>
              <a:t>этот могучий дух воздавали почести ели, принося </a:t>
            </a:r>
            <a:r>
              <a:rPr lang="ru-RU" sz="2000" dirty="0" smtClean="0"/>
              <a:t>к </a:t>
            </a:r>
            <a:r>
              <a:rPr lang="ru-RU" sz="2000" dirty="0"/>
              <a:t>ней свои трофеи – дары, украшая её.</a:t>
            </a:r>
          </a:p>
        </p:txBody>
      </p:sp>
      <p:pic>
        <p:nvPicPr>
          <p:cNvPr id="16387" name="Picture 6" descr="newy4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133600"/>
            <a:ext cx="2236788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23850" y="5229225"/>
            <a:ext cx="5716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    Голландцы и англичане видели в  этом </a:t>
            </a:r>
          </a:p>
          <a:p>
            <a:r>
              <a:rPr lang="ru-RU" sz="2000" dirty="0"/>
              <a:t>дереве символ вечной молодости, силы.</a:t>
            </a:r>
          </a:p>
        </p:txBody>
      </p:sp>
      <p:pic>
        <p:nvPicPr>
          <p:cNvPr id="16389" name="Picture 9" descr="newy1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500438"/>
            <a:ext cx="2343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1645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        В России новогодняя ёлка была введена Петром 1.</a:t>
            </a:r>
          </a:p>
          <a:p>
            <a:r>
              <a:rPr lang="ru-RU" sz="2000" dirty="0"/>
              <a:t> Он повелел 1 января 1700 года украсить все дома еловыми</a:t>
            </a:r>
          </a:p>
          <a:p>
            <a:r>
              <a:rPr lang="ru-RU" sz="2000" dirty="0"/>
              <a:t> (можжевеловыми или сосновыми) ветвями по образцам,</a:t>
            </a:r>
          </a:p>
          <a:p>
            <a:r>
              <a:rPr lang="ru-RU" sz="2000" dirty="0"/>
              <a:t> выставленным в Гостином дворе.</a:t>
            </a:r>
          </a:p>
        </p:txBody>
      </p:sp>
      <p:pic>
        <p:nvPicPr>
          <p:cNvPr id="17411" name="Picture 6" descr="newy4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276475"/>
            <a:ext cx="2897187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50825" y="4941888"/>
            <a:ext cx="54991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       У нас – ёлка. А там, где её нет?</a:t>
            </a:r>
          </a:p>
          <a:p>
            <a:r>
              <a:rPr lang="ru-RU" sz="2000"/>
              <a:t>Во Вьетнаме её заменяют ветки персика.</a:t>
            </a:r>
          </a:p>
          <a:p>
            <a:r>
              <a:rPr lang="ru-RU" sz="2000"/>
              <a:t>В Японии к веткам сосны присоединяют</a:t>
            </a:r>
          </a:p>
          <a:p>
            <a:r>
              <a:rPr lang="ru-RU" sz="2000"/>
              <a:t>бамбук и ветки сливы.</a:t>
            </a:r>
            <a:r>
              <a:rPr lang="ru-RU" sz="2000" b="0"/>
              <a:t> </a:t>
            </a:r>
          </a:p>
          <a:p>
            <a:endParaRPr lang="ru-RU" sz="2000" b="0"/>
          </a:p>
        </p:txBody>
      </p:sp>
      <p:pic>
        <p:nvPicPr>
          <p:cNvPr id="17413" name="Picture 12" descr="121_219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205038"/>
            <a:ext cx="19891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6" descr="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205038"/>
            <a:ext cx="204946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692275" y="260350"/>
            <a:ext cx="490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Чем же украшают ёлку ? </a:t>
            </a:r>
          </a:p>
        </p:txBody>
      </p:sp>
      <p:pic>
        <p:nvPicPr>
          <p:cNvPr id="18435" name="Picture 5" descr="11049373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545013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149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60350"/>
            <a:ext cx="15716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133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724400"/>
            <a:ext cx="149066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1166737766_108859_352_465_artfile_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114550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newy6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981075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 descr="newy6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60350"/>
            <a:ext cx="1509712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 descr="newy11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2133600"/>
            <a:ext cx="2955925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newy6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2276475"/>
            <a:ext cx="1076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4" descr="newy11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71775" y="981075"/>
            <a:ext cx="12668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5" descr="star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27313" y="22050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6" descr="star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9338" y="19891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7" descr="star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04025" y="28527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8" descr="star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5150" y="41497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9" descr="star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63713" y="9810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0" descr="star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77050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1" descr="star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9925" y="1889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2" descr="star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00338" y="62372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Text Box 25"/>
          <p:cNvSpPr txBox="1">
            <a:spLocks noChangeArrowheads="1"/>
          </p:cNvSpPr>
          <p:nvPr/>
        </p:nvSpPr>
        <p:spPr bwMode="auto">
          <a:xfrm>
            <a:off x="3471863" y="5953125"/>
            <a:ext cx="304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Что лишнее? Почему?</a:t>
            </a:r>
          </a:p>
        </p:txBody>
      </p:sp>
      <p:pic>
        <p:nvPicPr>
          <p:cNvPr id="18453" name="Picture 27" descr="butterfly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48038" y="3284538"/>
            <a:ext cx="8572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31" descr="teddy4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04025" y="3789363"/>
            <a:ext cx="390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33" descr="star14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3" y="11255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35" descr="star14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37" descr="newy96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40425" y="1844675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39" descr="newy72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19475" y="2060575"/>
            <a:ext cx="809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41" descr="newy48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400550" y="3176588"/>
            <a:ext cx="342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43" descr="newy49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19700" y="4005263"/>
            <a:ext cx="342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45" descr="newy5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87900" y="4652963"/>
            <a:ext cx="3429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47" descr="newy47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372225" y="5516563"/>
            <a:ext cx="304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49" descr="mouse7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4365625"/>
            <a:ext cx="14859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newy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239553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2843213" y="333375"/>
            <a:ext cx="3013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На дворе снежок идёт</a:t>
            </a:r>
          </a:p>
          <a:p>
            <a:r>
              <a:rPr lang="ru-RU" sz="2000"/>
              <a:t>Скоро праздник ….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500563" y="1484313"/>
            <a:ext cx="1560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Новый год</a:t>
            </a:r>
          </a:p>
        </p:txBody>
      </p:sp>
      <p:pic>
        <p:nvPicPr>
          <p:cNvPr id="19461" name="Picture 13" descr="newy1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5300663"/>
            <a:ext cx="230346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7" descr="newy1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734050"/>
            <a:ext cx="21494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9" descr="newy14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5229225"/>
            <a:ext cx="838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1" descr="newy1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750" y="188913"/>
            <a:ext cx="14668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3" descr="newy1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2349500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5" descr="click?url=http%3A%2F%2Fziz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2852738"/>
            <a:ext cx="2630488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5468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 dirty="0"/>
              <a:t>Игра «А верите ли вы … ?»</a:t>
            </a:r>
            <a:r>
              <a:rPr lang="ru-RU" sz="2000" i="1" dirty="0"/>
              <a:t>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8094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/>
              <a:t>А верите ли вы, что в России Новый год </a:t>
            </a:r>
          </a:p>
          <a:p>
            <a:pPr marL="342900" indent="-342900"/>
            <a:r>
              <a:rPr lang="ru-RU"/>
              <a:t>раньше отмечали 1 сентября?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2565400"/>
            <a:ext cx="90074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Да, с </a:t>
            </a:r>
            <a:r>
              <a:rPr lang="ru-RU" dirty="0" smtClean="0"/>
              <a:t>1700 года </a:t>
            </a:r>
            <a:r>
              <a:rPr lang="ru-RU" dirty="0"/>
              <a:t>Пётр 1 издал указ </a:t>
            </a:r>
            <a:r>
              <a:rPr lang="ru-RU" dirty="0" smtClean="0"/>
              <a:t>праздновать </a:t>
            </a:r>
            <a:r>
              <a:rPr lang="ru-RU" dirty="0"/>
              <a:t>именно в зимние месяцы</a:t>
            </a:r>
            <a:r>
              <a:rPr lang="ru-RU" sz="2000" dirty="0"/>
              <a:t>.</a:t>
            </a:r>
          </a:p>
        </p:txBody>
      </p:sp>
      <p:pic>
        <p:nvPicPr>
          <p:cNvPr id="20485" name="Picture 13" descr="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15888"/>
            <a:ext cx="2001837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5" descr="11354193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076700"/>
            <a:ext cx="3316288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7" descr="newyea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644900"/>
            <a:ext cx="2014537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9388" y="454025"/>
            <a:ext cx="8147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2. А верите ли вы, что в Японии Новый год</a:t>
            </a:r>
          </a:p>
          <a:p>
            <a:r>
              <a:rPr lang="ru-RU"/>
              <a:t>    наступает 1 января?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372225" y="1317625"/>
            <a:ext cx="755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Да.</a:t>
            </a:r>
          </a:p>
        </p:txBody>
      </p:sp>
      <p:pic>
        <p:nvPicPr>
          <p:cNvPr id="21508" name="Picture 9" descr="newy15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4350" y="4581525"/>
            <a:ext cx="16129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56966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989138"/>
            <a:ext cx="37242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3" descr="click?url=http%3A%2F%2Fw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492375"/>
            <a:ext cx="270986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bd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111250"/>
            <a:ext cx="35290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042988" y="5229225"/>
            <a:ext cx="7129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/>
              <a:t>        Самым первым Дедом Морозом был Святой Николай. Уходя, он оставил приютившей его бедной семье золотые яблоки в башмачке перед камином. </a:t>
            </a:r>
          </a:p>
        </p:txBody>
      </p:sp>
      <p:pic>
        <p:nvPicPr>
          <p:cNvPr id="4100" name="Picture 7" descr="newy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115888"/>
            <a:ext cx="1371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Нер)Ноэ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652963"/>
            <a:ext cx="26638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6406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3. А верите ли вы, что в Панаме с </a:t>
            </a:r>
            <a:r>
              <a:rPr lang="ru-RU" dirty="0" smtClean="0"/>
              <a:t>последним  </a:t>
            </a:r>
            <a:r>
              <a:rPr lang="ru-RU" dirty="0"/>
              <a:t>ударом часов улицы оглашаются звоном </a:t>
            </a:r>
            <a:r>
              <a:rPr lang="ru-RU" dirty="0" smtClean="0"/>
              <a:t> </a:t>
            </a:r>
            <a:r>
              <a:rPr lang="ru-RU" dirty="0"/>
              <a:t>колоколов, сирен машин, криками, стуками?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9388" y="2492375"/>
            <a:ext cx="3765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Да, все стараются</a:t>
            </a:r>
          </a:p>
          <a:p>
            <a:r>
              <a:rPr lang="ru-RU"/>
              <a:t>наделать побольше</a:t>
            </a:r>
          </a:p>
          <a:p>
            <a:r>
              <a:rPr lang="ru-RU"/>
              <a:t>шума, задобрить</a:t>
            </a:r>
          </a:p>
          <a:p>
            <a:r>
              <a:rPr lang="ru-RU"/>
              <a:t>Новый год.</a:t>
            </a:r>
          </a:p>
        </p:txBody>
      </p:sp>
      <p:pic>
        <p:nvPicPr>
          <p:cNvPr id="22533" name="Picture 8" descr="10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349500"/>
            <a:ext cx="369887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512" y="111125"/>
            <a:ext cx="85628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0" dirty="0"/>
              <a:t>4</a:t>
            </a:r>
            <a:r>
              <a:rPr lang="ru-RU" dirty="0"/>
              <a:t>. Верите ли вы, что в Монголии в Новый </a:t>
            </a:r>
            <a:r>
              <a:rPr lang="ru-RU" dirty="0" smtClean="0"/>
              <a:t>год  </a:t>
            </a:r>
            <a:r>
              <a:rPr lang="ru-RU" dirty="0"/>
              <a:t>принято поливать друг друга </a:t>
            </a:r>
            <a:r>
              <a:rPr lang="ru-RU" dirty="0" smtClean="0"/>
              <a:t>компотом из  </a:t>
            </a:r>
            <a:r>
              <a:rPr lang="ru-RU" dirty="0"/>
              <a:t>яблок?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019925" y="1412875"/>
            <a:ext cx="933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Нет.</a:t>
            </a:r>
          </a:p>
        </p:txBody>
      </p:sp>
      <p:pic>
        <p:nvPicPr>
          <p:cNvPr id="23556" name="Picture 7" descr="Пер-Ноэль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276475"/>
            <a:ext cx="208756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3" descr="newy1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654550"/>
            <a:ext cx="19573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7" descr="1ccbbc4a45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2845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7912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5. А верите ли вы, что в Греции с ударом </a:t>
            </a:r>
          </a:p>
          <a:p>
            <a:r>
              <a:rPr lang="ru-RU"/>
              <a:t>часов все бегут купаться в море? 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596188" y="1341438"/>
            <a:ext cx="933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Нет.</a:t>
            </a:r>
          </a:p>
        </p:txBody>
      </p:sp>
      <p:pic>
        <p:nvPicPr>
          <p:cNvPr id="24580" name="Picture 7" descr="newy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652963"/>
            <a:ext cx="128587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0607_greec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997200"/>
            <a:ext cx="453707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6400" y="260350"/>
            <a:ext cx="7837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6. Верите ли вы, что в Швеции в Новый год</a:t>
            </a:r>
          </a:p>
          <a:p>
            <a:r>
              <a:rPr lang="ru-RU" sz="2400"/>
              <a:t>бьют о двери домов старую посуду. Чем больше</a:t>
            </a:r>
          </a:p>
          <a:p>
            <a:r>
              <a:rPr lang="ru-RU" sz="2400"/>
              <a:t>черепков, тем больше счастья?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019925" y="1628775"/>
            <a:ext cx="755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Да.</a:t>
            </a:r>
          </a:p>
        </p:txBody>
      </p:sp>
      <p:pic>
        <p:nvPicPr>
          <p:cNvPr id="25604" name="Picture 8" descr="newy13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76475"/>
            <a:ext cx="662463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9512" y="549274"/>
            <a:ext cx="87343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7. Верите ли вы, что в Австралии в Новый </a:t>
            </a:r>
            <a:r>
              <a:rPr lang="ru-RU" dirty="0" smtClean="0"/>
              <a:t>год принято </a:t>
            </a:r>
            <a:r>
              <a:rPr lang="ru-RU" dirty="0"/>
              <a:t>мазать друг друга вареньем?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227763" y="1773238"/>
            <a:ext cx="933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Нет.</a:t>
            </a:r>
          </a:p>
        </p:txBody>
      </p:sp>
      <p:pic>
        <p:nvPicPr>
          <p:cNvPr id="26628" name="Picture 11" descr="j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365625"/>
            <a:ext cx="1600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3" descr="161412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2764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76247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8. А верите ли вы, что в Венгрии вместо</a:t>
            </a:r>
          </a:p>
          <a:p>
            <a:r>
              <a:rPr lang="ru-RU"/>
              <a:t>ёлки украшают яблони?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740650" y="1557338"/>
            <a:ext cx="933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Нет.</a:t>
            </a:r>
          </a:p>
        </p:txBody>
      </p:sp>
      <p:pic>
        <p:nvPicPr>
          <p:cNvPr id="27652" name="Picture 7" descr="newy5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013325"/>
            <a:ext cx="14382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18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2764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759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9. А верите ли вы, что дети в Тунисе не </a:t>
            </a:r>
          </a:p>
          <a:p>
            <a:r>
              <a:rPr lang="ru-RU"/>
              <a:t>отмечают Новый год, они спят?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885113" y="1484313"/>
            <a:ext cx="933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Нет.</a:t>
            </a:r>
          </a:p>
        </p:txBody>
      </p:sp>
      <p:pic>
        <p:nvPicPr>
          <p:cNvPr id="28676" name="Picture 6" descr="newy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365625"/>
            <a:ext cx="252095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1439089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20503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0825" y="385763"/>
            <a:ext cx="88979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10. А верите ли вы, что на Кубе в полночь</a:t>
            </a:r>
          </a:p>
          <a:p>
            <a:r>
              <a:rPr lang="ru-RU" dirty="0"/>
              <a:t>каждый с ударом часов должен съесть по </a:t>
            </a:r>
          </a:p>
          <a:p>
            <a:r>
              <a:rPr lang="ru-RU" dirty="0"/>
              <a:t>виноградинке, а после полуночи вылить </a:t>
            </a:r>
            <a:r>
              <a:rPr lang="ru-RU" dirty="0" smtClean="0"/>
              <a:t>всю </a:t>
            </a:r>
            <a:r>
              <a:rPr lang="ru-RU" dirty="0"/>
              <a:t>воду из посуды?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716463" y="1916113"/>
            <a:ext cx="755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Да.</a:t>
            </a:r>
          </a:p>
        </p:txBody>
      </p:sp>
      <p:pic>
        <p:nvPicPr>
          <p:cNvPr id="29700" name="Picture 8" descr="newy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516563"/>
            <a:ext cx="923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newy1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508500"/>
            <a:ext cx="11906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1186593740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05038"/>
            <a:ext cx="2809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242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11. А верите ли вы, что первая новогодняя </a:t>
            </a:r>
          </a:p>
          <a:p>
            <a:r>
              <a:rPr lang="ru-RU"/>
              <a:t>открытка появилась в Лондоне?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527175" y="1536700"/>
            <a:ext cx="7069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Да, её отправил в 1843 году по почте</a:t>
            </a:r>
          </a:p>
          <a:p>
            <a:r>
              <a:rPr lang="ru-RU"/>
              <a:t>Генри Коул.</a:t>
            </a:r>
          </a:p>
        </p:txBody>
      </p:sp>
      <p:pic>
        <p:nvPicPr>
          <p:cNvPr id="30724" name="Picture 7" descr="newy4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116513"/>
            <a:ext cx="180022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479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0" y="2276872"/>
            <a:ext cx="2924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" y="333375"/>
            <a:ext cx="90757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12. А верите ли вы, что американские дети </a:t>
            </a:r>
          </a:p>
          <a:p>
            <a:r>
              <a:rPr lang="ru-RU" dirty="0"/>
              <a:t>вешают на ёлку свои дневники с оценками. И </a:t>
            </a:r>
            <a:r>
              <a:rPr lang="ru-RU" dirty="0" smtClean="0"/>
              <a:t>Санта </a:t>
            </a:r>
            <a:r>
              <a:rPr lang="ru-RU" dirty="0"/>
              <a:t>Клаус должен посмотреть дневник </a:t>
            </a:r>
            <a:r>
              <a:rPr lang="ru-RU" dirty="0" smtClean="0"/>
              <a:t>и  </a:t>
            </a:r>
            <a:r>
              <a:rPr lang="ru-RU" dirty="0"/>
              <a:t>наградить детей подарками за хорошую учёбу.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516688" y="2565400"/>
            <a:ext cx="933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Нет.</a:t>
            </a:r>
          </a:p>
        </p:txBody>
      </p:sp>
      <p:pic>
        <p:nvPicPr>
          <p:cNvPr id="31748" name="Picture 7" descr="newy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734050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 descr="1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97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1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789363"/>
            <a:ext cx="20177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kbd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052513"/>
            <a:ext cx="3455987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" y="4653137"/>
            <a:ext cx="89376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       5 декабря из Испании на корабле прибывает Бельгийский Дед </a:t>
            </a:r>
            <a:r>
              <a:rPr lang="ru-RU" sz="2000" dirty="0" smtClean="0"/>
              <a:t>Мороз </a:t>
            </a:r>
            <a:r>
              <a:rPr lang="ru-RU" sz="2000" dirty="0"/>
              <a:t>- Св. Николай. Он едет на коне, облаченный в митру и </a:t>
            </a:r>
            <a:r>
              <a:rPr lang="ru-RU" sz="2000" dirty="0" smtClean="0"/>
              <a:t>белую </a:t>
            </a:r>
            <a:r>
              <a:rPr lang="ru-RU" sz="2000" dirty="0"/>
              <a:t>епископскую мантию. Его сопровождает слуга - мавр, который несет</a:t>
            </a:r>
          </a:p>
          <a:p>
            <a:r>
              <a:rPr lang="ru-RU" sz="2000" dirty="0"/>
              <a:t> мешок с подарками и розги для шалунов.</a:t>
            </a:r>
            <a:r>
              <a:rPr lang="ru-RU" sz="2000" b="0" dirty="0"/>
              <a:t> </a:t>
            </a:r>
          </a:p>
        </p:txBody>
      </p:sp>
      <p:pic>
        <p:nvPicPr>
          <p:cNvPr id="5124" name="Picture 8" descr="newy6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88913"/>
            <a:ext cx="14859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7504" y="333374"/>
            <a:ext cx="86856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13. А верите ли вы, что на новогодних </a:t>
            </a:r>
            <a:r>
              <a:rPr lang="ru-RU" dirty="0" smtClean="0"/>
              <a:t>столах у </a:t>
            </a:r>
            <a:r>
              <a:rPr lang="ru-RU" dirty="0"/>
              <a:t>венгров не бывает гусей, уток , кур?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987675" y="1341438"/>
            <a:ext cx="58642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Да, они считают, что если</a:t>
            </a:r>
          </a:p>
          <a:p>
            <a:r>
              <a:rPr lang="ru-RU" dirty="0"/>
              <a:t>съешь птицу, то может улететь</a:t>
            </a:r>
          </a:p>
          <a:p>
            <a:r>
              <a:rPr lang="ru-RU" dirty="0"/>
              <a:t>счастье.</a:t>
            </a:r>
          </a:p>
        </p:txBody>
      </p:sp>
      <p:pic>
        <p:nvPicPr>
          <p:cNvPr id="32772" name="Picture 7" descr="Шве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05263"/>
            <a:ext cx="3529012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normal_DSC_38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276475"/>
            <a:ext cx="2838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7504" y="184150"/>
            <a:ext cx="864597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14. А верите ли вы, что в Гвинее в первую </a:t>
            </a:r>
            <a:r>
              <a:rPr lang="ru-RU" dirty="0" smtClean="0"/>
              <a:t>Новогоднюю </a:t>
            </a:r>
            <a:r>
              <a:rPr lang="ru-RU" dirty="0"/>
              <a:t>ночь принято водить по улицам </a:t>
            </a:r>
          </a:p>
          <a:p>
            <a:r>
              <a:rPr lang="ru-RU" dirty="0"/>
              <a:t>слонов?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172450" y="1484313"/>
            <a:ext cx="755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Да.</a:t>
            </a:r>
          </a:p>
        </p:txBody>
      </p:sp>
      <p:pic>
        <p:nvPicPr>
          <p:cNvPr id="33796" name="Picture 9" descr="click?url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1336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735013" y="10572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50824" y="404813"/>
            <a:ext cx="86201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15. А верите ли вы, что во на Кубе есть </a:t>
            </a:r>
            <a:r>
              <a:rPr lang="ru-RU" dirty="0" smtClean="0"/>
              <a:t>такая традиция </a:t>
            </a:r>
            <a:r>
              <a:rPr lang="ru-RU" dirty="0"/>
              <a:t>перед Новым годом наполнять всю </a:t>
            </a:r>
            <a:r>
              <a:rPr lang="ru-RU" dirty="0" smtClean="0"/>
              <a:t>посуду </a:t>
            </a:r>
            <a:r>
              <a:rPr lang="ru-RU" dirty="0"/>
              <a:t>водой, а с наступлением праздника –</a:t>
            </a:r>
          </a:p>
          <a:p>
            <a:r>
              <a:rPr lang="ru-RU" dirty="0"/>
              <a:t> выливать её из окон?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8172450" y="2349500"/>
            <a:ext cx="755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Да.</a:t>
            </a:r>
          </a:p>
        </p:txBody>
      </p:sp>
      <p:pic>
        <p:nvPicPr>
          <p:cNvPr id="34822" name="Picture 13" descr="click?url=http%3A%2F%2Fsk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528888"/>
            <a:ext cx="532765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click?url=http%3A%2F%2Fchens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1124744"/>
            <a:ext cx="3584786" cy="504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763713" y="616585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0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kbd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836613"/>
            <a:ext cx="3744912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5013176"/>
            <a:ext cx="87995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      Немецкие дети, сломав какую-нибудь игрушку, </a:t>
            </a:r>
            <a:r>
              <a:rPr lang="ru-RU" sz="2000" dirty="0" smtClean="0"/>
              <a:t>складывали  </a:t>
            </a:r>
            <a:r>
              <a:rPr lang="ru-RU" sz="2000" dirty="0"/>
              <a:t>обломки в камин, а вину сваливали на господина </a:t>
            </a:r>
            <a:r>
              <a:rPr lang="ru-RU" sz="2000" dirty="0" err="1" smtClean="0"/>
              <a:t>Ниманда</a:t>
            </a:r>
            <a:r>
              <a:rPr lang="ru-RU" sz="2000" dirty="0" smtClean="0"/>
              <a:t>  </a:t>
            </a:r>
            <a:r>
              <a:rPr lang="ru-RU" sz="2000" dirty="0"/>
              <a:t>("НИКТО") - прообраза Деда Мороза.</a:t>
            </a:r>
            <a:r>
              <a:rPr lang="ru-RU" sz="2000" b="0" dirty="0"/>
              <a:t> </a:t>
            </a:r>
          </a:p>
        </p:txBody>
      </p:sp>
      <p:pic>
        <p:nvPicPr>
          <p:cNvPr id="6148" name="Picture 7" descr="newy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15888"/>
            <a:ext cx="1590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kbdm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5713" y="476250"/>
            <a:ext cx="37750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4364038"/>
            <a:ext cx="86764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         Во Франции два Деда Мороза: одного зовут  "Дед Январь" </a:t>
            </a:r>
            <a:r>
              <a:rPr lang="ru-RU" sz="2000" dirty="0" smtClean="0"/>
              <a:t>–  </a:t>
            </a:r>
            <a:r>
              <a:rPr lang="ru-RU" sz="2000" dirty="0"/>
              <a:t>Пер - </a:t>
            </a:r>
            <a:r>
              <a:rPr lang="ru-RU" sz="2000" dirty="0" err="1"/>
              <a:t>Ноэль</a:t>
            </a:r>
            <a:r>
              <a:rPr lang="ru-RU" sz="2000" dirty="0"/>
              <a:t>, ходит с посохом и носит широкополую шляпу.</a:t>
            </a:r>
          </a:p>
          <a:p>
            <a:r>
              <a:rPr lang="ru-RU" sz="2000" dirty="0"/>
              <a:t> Он приносит детям в корзине подарки. Второго зовут –Шаланд.</a:t>
            </a:r>
          </a:p>
          <a:p>
            <a:r>
              <a:rPr lang="ru-RU" sz="2000" dirty="0"/>
              <a:t>Этот бородатый старик носит меховую шапку и тёплый </a:t>
            </a:r>
            <a:r>
              <a:rPr lang="ru-RU" sz="2000" dirty="0" smtClean="0"/>
              <a:t>дорожный  </a:t>
            </a:r>
            <a:r>
              <a:rPr lang="ru-RU" sz="2000" dirty="0"/>
              <a:t>плащ. В его корзине спрятаны розги для непослушных и </a:t>
            </a:r>
            <a:r>
              <a:rPr lang="ru-RU" sz="2000" dirty="0" smtClean="0"/>
              <a:t>ленивых </a:t>
            </a:r>
            <a:r>
              <a:rPr lang="ru-RU" sz="2000" dirty="0"/>
              <a:t>детей</a:t>
            </a:r>
            <a:r>
              <a:rPr lang="ru-RU" sz="2000" b="0" dirty="0"/>
              <a:t>.</a:t>
            </a:r>
          </a:p>
        </p:txBody>
      </p:sp>
      <p:pic>
        <p:nvPicPr>
          <p:cNvPr id="7172" name="Picture 8" descr="newy6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88913"/>
            <a:ext cx="14859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Юлтомт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44180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911725" y="765175"/>
            <a:ext cx="390874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В Швеции два Деда Мороза</a:t>
            </a:r>
            <a:r>
              <a:rPr lang="ru-RU" sz="2000" dirty="0" smtClean="0"/>
              <a:t>: сутулый </a:t>
            </a:r>
            <a:r>
              <a:rPr lang="ru-RU" sz="2000" dirty="0"/>
              <a:t>дед с </a:t>
            </a:r>
            <a:r>
              <a:rPr lang="ru-RU" sz="2000" dirty="0" smtClean="0"/>
              <a:t>шишковатым носом  </a:t>
            </a:r>
            <a:r>
              <a:rPr lang="ru-RU" sz="2000" dirty="0"/>
              <a:t>– </a:t>
            </a:r>
            <a:r>
              <a:rPr lang="ru-RU" sz="2000" dirty="0" err="1"/>
              <a:t>Юлтомтен</a:t>
            </a:r>
            <a:r>
              <a:rPr lang="ru-RU" sz="2000" dirty="0"/>
              <a:t>  и  карлик</a:t>
            </a:r>
          </a:p>
          <a:p>
            <a:r>
              <a:rPr lang="ru-RU" sz="2000" dirty="0" err="1"/>
              <a:t>Юлниссаар</a:t>
            </a:r>
            <a:r>
              <a:rPr lang="ru-RU" sz="2000" dirty="0"/>
              <a:t>. И тот и другой </a:t>
            </a:r>
            <a:r>
              <a:rPr lang="ru-RU" sz="2000" dirty="0" smtClean="0"/>
              <a:t>под Новый </a:t>
            </a:r>
            <a:r>
              <a:rPr lang="ru-RU" sz="2000" dirty="0"/>
              <a:t>год ходят по домам и </a:t>
            </a:r>
          </a:p>
          <a:p>
            <a:r>
              <a:rPr lang="ru-RU" sz="2000" dirty="0"/>
              <a:t>и оставляют подарки на </a:t>
            </a:r>
          </a:p>
          <a:p>
            <a:r>
              <a:rPr lang="ru-RU" sz="2000" dirty="0"/>
              <a:t>подоконниках.</a:t>
            </a:r>
          </a:p>
          <a:p>
            <a:endParaRPr lang="ru-RU" sz="2000" dirty="0"/>
          </a:p>
        </p:txBody>
      </p:sp>
      <p:pic>
        <p:nvPicPr>
          <p:cNvPr id="8196" name="Picture 6" descr="newy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397375"/>
            <a:ext cx="216217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kbdm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16013"/>
            <a:ext cx="36004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5013325"/>
            <a:ext cx="88757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  В Италии, кроме Деда Мороза - </a:t>
            </a:r>
            <a:r>
              <a:rPr lang="ru-RU" sz="2000" dirty="0" err="1"/>
              <a:t>Баббо</a:t>
            </a:r>
            <a:r>
              <a:rPr lang="ru-RU" sz="2000" dirty="0"/>
              <a:t> Натале, к послушным детям </a:t>
            </a:r>
            <a:r>
              <a:rPr lang="ru-RU" sz="2000" dirty="0" smtClean="0"/>
              <a:t>приходит </a:t>
            </a:r>
            <a:r>
              <a:rPr lang="ru-RU" sz="2000" dirty="0"/>
              <a:t>добрая Фея </a:t>
            </a:r>
            <a:r>
              <a:rPr lang="ru-RU" sz="2000" dirty="0" err="1"/>
              <a:t>Бефана</a:t>
            </a:r>
            <a:r>
              <a:rPr lang="ru-RU" sz="2000" dirty="0"/>
              <a:t>.  Она прилетает через  дымоход и </a:t>
            </a:r>
            <a:r>
              <a:rPr lang="ru-RU" sz="2000" dirty="0" smtClean="0"/>
              <a:t>дарит </a:t>
            </a:r>
            <a:r>
              <a:rPr lang="ru-RU" sz="2000" dirty="0"/>
              <a:t>детям подарки. Шалунам достается уголёк от злой </a:t>
            </a:r>
            <a:r>
              <a:rPr lang="ru-RU" sz="2000" dirty="0" smtClean="0"/>
              <a:t>волшебницы </a:t>
            </a:r>
            <a:r>
              <a:rPr lang="ru-RU" sz="2000" dirty="0" err="1"/>
              <a:t>Бефаны</a:t>
            </a:r>
            <a:r>
              <a:rPr lang="ru-RU" sz="2000" dirty="0"/>
              <a:t>.</a:t>
            </a:r>
            <a:r>
              <a:rPr lang="ru-RU" sz="2000" b="0" dirty="0"/>
              <a:t> </a:t>
            </a:r>
          </a:p>
        </p:txBody>
      </p:sp>
      <p:pic>
        <p:nvPicPr>
          <p:cNvPr id="9220" name="Picture 6" descr="Бефана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33375"/>
            <a:ext cx="258921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newy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1889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kbdm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765175"/>
            <a:ext cx="3960812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4643439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   В узбекские кишлаки "снежный дедушка" - </a:t>
            </a:r>
            <a:r>
              <a:rPr lang="ru-RU" sz="2000" dirty="0" err="1"/>
              <a:t>Корбобо</a:t>
            </a:r>
            <a:r>
              <a:rPr lang="ru-RU" sz="2000" dirty="0"/>
              <a:t> (Дед Мороз</a:t>
            </a:r>
            <a:r>
              <a:rPr lang="ru-RU" sz="2000" dirty="0" smtClean="0"/>
              <a:t>) в </a:t>
            </a:r>
            <a:r>
              <a:rPr lang="ru-RU" sz="2000" dirty="0"/>
              <a:t>полосатом халате въезжает верхом на ослике. Гостя встречает </a:t>
            </a:r>
            <a:r>
              <a:rPr lang="ru-RU" sz="2000" dirty="0" err="1" smtClean="0"/>
              <a:t>Коргыз</a:t>
            </a:r>
            <a:r>
              <a:rPr lang="ru-RU" sz="2000" dirty="0" smtClean="0"/>
              <a:t> </a:t>
            </a:r>
            <a:r>
              <a:rPr lang="ru-RU" sz="2000" dirty="0"/>
              <a:t>(Снегурочка</a:t>
            </a:r>
            <a:r>
              <a:rPr lang="ru-RU" sz="2000" b="0" dirty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kbdm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42370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" y="4869161"/>
            <a:ext cx="9112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       Финский Дед Мороз - </a:t>
            </a:r>
            <a:r>
              <a:rPr lang="ru-RU" sz="2000" dirty="0" err="1"/>
              <a:t>Йоллупукки</a:t>
            </a:r>
            <a:r>
              <a:rPr lang="ru-RU" sz="2000" dirty="0"/>
              <a:t> живет в Лапландии и с </a:t>
            </a:r>
          </a:p>
          <a:p>
            <a:r>
              <a:rPr lang="ru-RU" sz="2000" dirty="0"/>
              <a:t>удовольствием отвечает на письма детей. Он носит высокую</a:t>
            </a:r>
          </a:p>
          <a:p>
            <a:r>
              <a:rPr lang="ru-RU" sz="2000" dirty="0"/>
              <a:t>конусообразную шапку, длинные волосы и красную одежду. Его </a:t>
            </a:r>
            <a:r>
              <a:rPr lang="ru-RU" sz="2000" dirty="0" smtClean="0"/>
              <a:t>окружают </a:t>
            </a:r>
            <a:r>
              <a:rPr lang="ru-RU" sz="2000" dirty="0"/>
              <a:t>гномы в островерхих шапочках и накидках.</a:t>
            </a:r>
          </a:p>
        </p:txBody>
      </p:sp>
      <p:pic>
        <p:nvPicPr>
          <p:cNvPr id="11268" name="Picture 7" descr="newy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570163"/>
            <a:ext cx="288607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newy7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60350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Arial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421</TotalTime>
  <Words>964</Words>
  <Application>Microsoft Office PowerPoint</Application>
  <PresentationFormat>Экран (4:3)</PresentationFormat>
  <Paragraphs>90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Franklin Gothic Heavy</vt:lpstr>
      <vt:lpstr>Monotype Corsiva</vt:lpstr>
      <vt:lpstr>Tahoma</vt:lpstr>
      <vt:lpstr>Wingdings</vt:lpstr>
      <vt:lpstr>Разрез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Admin</cp:lastModifiedBy>
  <cp:revision>24</cp:revision>
  <dcterms:created xsi:type="dcterms:W3CDTF">2007-10-27T18:20:51Z</dcterms:created>
  <dcterms:modified xsi:type="dcterms:W3CDTF">2021-12-20T09:36:59Z</dcterms:modified>
</cp:coreProperties>
</file>