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79" r:id="rId5"/>
    <p:sldId id="261" r:id="rId6"/>
    <p:sldId id="260" r:id="rId7"/>
    <p:sldId id="280" r:id="rId8"/>
    <p:sldId id="281" r:id="rId9"/>
    <p:sldId id="282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4" r:id="rId20"/>
    <p:sldId id="272" r:id="rId21"/>
  </p:sldIdLst>
  <p:sldSz cx="9144000" cy="6858000" type="screen4x3"/>
  <p:notesSz cx="6877050" cy="100028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44" autoAdjust="0"/>
    <p:restoredTop sz="88364" autoAdjust="0"/>
  </p:normalViewPr>
  <p:slideViewPr>
    <p:cSldViewPr>
      <p:cViewPr varScale="1">
        <p:scale>
          <a:sx n="60" d="100"/>
          <a:sy n="60" d="100"/>
        </p:scale>
        <p:origin x="142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C5812A-A9AB-4457-A877-E78071A3965B}" type="datetimeFigureOut">
              <a:rPr lang="ru-RU"/>
              <a:pPr>
                <a:defRPr/>
              </a:pPr>
              <a:t>29.11.2015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F237B7-D677-4B14-9EE4-737CAE1E01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7E8CD1-8B10-4AD1-83CE-0C39A30A06CB}" type="datetimeFigureOut">
              <a:rPr lang="ru-RU"/>
              <a:pPr>
                <a:defRPr/>
              </a:pPr>
              <a:t>29.11.2015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29AD17-0A24-416D-8508-099350281E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548913-4B99-4054-A703-1755CD41DF58}" type="datetimeFigureOut">
              <a:rPr lang="ru-RU"/>
              <a:pPr>
                <a:defRPr/>
              </a:pPr>
              <a:t>29.11.2015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336D1B-52D5-4E07-95F4-DD9968CA85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FE934D-1DB6-417A-9B02-4F7F21AE3430}" type="datetimeFigureOut">
              <a:rPr lang="ru-RU"/>
              <a:pPr>
                <a:defRPr/>
              </a:pPr>
              <a:t>29.11.2015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C60D6E-AD6F-4149-BCF5-8222A5C05D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D27EA-38F3-4ABD-A7BD-62CDB0AD244A}" type="datetimeFigureOut">
              <a:rPr lang="ru-RU"/>
              <a:pPr>
                <a:defRPr/>
              </a:pPr>
              <a:t>29.11.2015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F0A4BB-538F-423E-8DC4-4CA1A019C6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A69621-8BE2-4C71-AD73-C4B4791F6EFE}" type="datetimeFigureOut">
              <a:rPr lang="ru-RU"/>
              <a:pPr>
                <a:defRPr/>
              </a:pPr>
              <a:t>29.11.2015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E31C9C-8043-4CFD-B05C-3B2B312775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2045A-A12C-4DCB-9BD5-F8805F567FA4}" type="datetimeFigureOut">
              <a:rPr lang="ru-RU"/>
              <a:pPr>
                <a:defRPr/>
              </a:pPr>
              <a:t>29.11.2015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9FB1F-9210-47C7-8E46-E1ACD90C53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1CFE03-F07B-461B-BFCF-C47B44BE4D6C}" type="datetimeFigureOut">
              <a:rPr lang="ru-RU"/>
              <a:pPr>
                <a:defRPr/>
              </a:pPr>
              <a:t>29.11.2015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17D82D-177C-46FA-8B91-2D97FBE91E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CE794-FAA3-4019-8AAF-16FCCDECDB5F}" type="datetimeFigureOut">
              <a:rPr lang="ru-RU"/>
              <a:pPr>
                <a:defRPr/>
              </a:pPr>
              <a:t>29.11.2015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ACE46-B8BE-46A4-A2E9-DBC67ADD87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83AA70-5C35-4FDC-A3A5-D7571C877D29}" type="datetimeFigureOut">
              <a:rPr lang="ru-RU"/>
              <a:pPr>
                <a:defRPr/>
              </a:pPr>
              <a:t>29.11.2015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47C3D-4580-43F8-A9F9-E9DE3A146F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9BF140-50FF-486E-A449-532717ADAEE1}" type="datetimeFigureOut">
              <a:rPr lang="ru-RU"/>
              <a:pPr>
                <a:defRPr/>
              </a:pPr>
              <a:t>29.11.2015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4D8308-0DA0-4667-83F8-C900512025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BF74072-1AB3-458D-B216-3A4F1B51C746}" type="datetimeFigureOut">
              <a:rPr lang="ru-RU"/>
              <a:pPr>
                <a:defRPr/>
              </a:pPr>
              <a:t>29.11.2015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6A712B4-7BB8-4A1E-8C73-042E7D2452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gif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emf"/><Relationship Id="rId9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emf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933450" y="147638"/>
            <a:ext cx="7272338" cy="6527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932260" y="364015"/>
            <a:ext cx="7272807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+mn-cs"/>
              </a:rPr>
              <a:t>Роспись по дереву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+mn-cs"/>
              </a:rPr>
              <a:t>«Городец»</a:t>
            </a:r>
          </a:p>
        </p:txBody>
      </p:sp>
      <p:sp>
        <p:nvSpPr>
          <p:cNvPr id="13316" name="Прямоугольник 8"/>
          <p:cNvSpPr>
            <a:spLocks noChangeArrowheads="1"/>
          </p:cNvSpPr>
          <p:nvPr/>
        </p:nvSpPr>
        <p:spPr bwMode="auto">
          <a:xfrm>
            <a:off x="4083050" y="3875088"/>
            <a:ext cx="42338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49263"/>
            <a:r>
              <a:rPr lang="ru-RU" altLang="ru-RU" sz="2400">
                <a:solidFill>
                  <a:srgbClr val="003300"/>
                </a:solidFill>
                <a:latin typeface="Times New Roman" pitchFamily="18" charset="0"/>
              </a:rPr>
              <a:t/>
            </a:r>
            <a:br>
              <a:rPr lang="ru-RU" altLang="ru-RU" sz="2400">
                <a:solidFill>
                  <a:srgbClr val="003300"/>
                </a:solidFill>
                <a:latin typeface="Times New Roman" pitchFamily="18" charset="0"/>
              </a:rPr>
            </a:br>
            <a:endParaRPr lang="ru-RU" altLang="ru-RU" sz="2400">
              <a:solidFill>
                <a:srgbClr val="003300"/>
              </a:solidFill>
              <a:latin typeface="Times New Roman" pitchFamily="18" charset="0"/>
            </a:endParaRPr>
          </a:p>
        </p:txBody>
      </p:sp>
      <p:pic>
        <p:nvPicPr>
          <p:cNvPr id="13317" name="Picture 2" descr="http://promisly.ru/files/u1/11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0313" y="3468688"/>
            <a:ext cx="3327400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3" descr="C:\Users\Acer\Desktop\К;урсы 2014\резьба\1372066670_2в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12900" y="1425575"/>
            <a:ext cx="1428750" cy="171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4" descr="C:\Users\Acer\Desktop\К;урсы 2014\резьба\1372066670_2пр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72250" y="1425575"/>
            <a:ext cx="1295400" cy="171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Picture 8" descr="img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79900" y="2970213"/>
            <a:ext cx="16160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1" name="Picture 2" descr="img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84875" y="3663950"/>
            <a:ext cx="2090738" cy="268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2" name="Picture 2" descr="img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440113" y="1933575"/>
            <a:ext cx="2759075" cy="88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35596" y="202216"/>
            <a:ext cx="7272808" cy="6401753"/>
          </a:xfrm>
          <a:prstGeom prst="rect">
            <a:avLst/>
          </a:prstGeom>
          <a:solidFill>
            <a:schemeClr val="bg1">
              <a:alpha val="87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>
                <a:latin typeface="Monotype Corsiva" pitchFamily="66" charset="0"/>
              </a:rPr>
              <a:t>Особой известностью пользовались городецкие прялки, которые в большом количестве продавались на Нижегородской ярмарке и расходились по всей России. Их с удовольствием покупали благодаря забавным расписным картинкам на донце прялки</a:t>
            </a:r>
            <a:r>
              <a:rPr lang="ru-RU" sz="2800">
                <a:latin typeface="Monotype Corsiva" pitchFamily="66" charset="0"/>
              </a:rPr>
              <a:t>. </a:t>
            </a:r>
          </a:p>
          <a:p>
            <a:pPr algn="ctr">
              <a:defRPr/>
            </a:pPr>
            <a:endParaRPr lang="ru-RU" sz="2800">
              <a:solidFill>
                <a:srgbClr val="984807"/>
              </a:solidFill>
              <a:latin typeface="Monotype Corsiva" pitchFamily="66" charset="0"/>
            </a:endParaRPr>
          </a:p>
          <a:p>
            <a:pPr algn="ctr">
              <a:defRPr/>
            </a:pPr>
            <a:endParaRPr lang="ru-RU" sz="2800">
              <a:solidFill>
                <a:srgbClr val="984807"/>
              </a:solidFill>
              <a:latin typeface="Monotype Corsiva" pitchFamily="66" charset="0"/>
            </a:endParaRPr>
          </a:p>
          <a:p>
            <a:pPr algn="ctr">
              <a:defRPr/>
            </a:pPr>
            <a:endParaRPr lang="ru-RU" sz="2800">
              <a:solidFill>
                <a:srgbClr val="984807"/>
              </a:solidFill>
              <a:latin typeface="Monotype Corsiva" pitchFamily="66" charset="0"/>
            </a:endParaRPr>
          </a:p>
          <a:p>
            <a:pPr algn="ctr">
              <a:defRPr/>
            </a:pPr>
            <a:endParaRPr lang="ru-RU" sz="2800">
              <a:solidFill>
                <a:srgbClr val="984807"/>
              </a:solidFill>
              <a:latin typeface="Monotype Corsiva" pitchFamily="66" charset="0"/>
            </a:endParaRPr>
          </a:p>
          <a:p>
            <a:pPr algn="ctr">
              <a:defRPr/>
            </a:pPr>
            <a:endParaRPr lang="ru-RU" sz="2800">
              <a:solidFill>
                <a:srgbClr val="984807"/>
              </a:solidFill>
              <a:latin typeface="Monotype Corsiva" pitchFamily="66" charset="0"/>
            </a:endParaRPr>
          </a:p>
          <a:p>
            <a:pPr algn="ctr">
              <a:defRPr/>
            </a:pPr>
            <a:endParaRPr lang="ru-RU" sz="2800">
              <a:solidFill>
                <a:srgbClr val="984807"/>
              </a:solidFill>
              <a:latin typeface="Monotype Corsiva" pitchFamily="66" charset="0"/>
            </a:endParaRPr>
          </a:p>
          <a:p>
            <a:pPr algn="ctr">
              <a:defRPr/>
            </a:pPr>
            <a:endParaRPr lang="ru-RU" sz="2800">
              <a:solidFill>
                <a:srgbClr val="984807"/>
              </a:solidFill>
              <a:latin typeface="Monotype Corsiva" pitchFamily="66" charset="0"/>
            </a:endParaRPr>
          </a:p>
          <a:p>
            <a:pPr algn="ctr">
              <a:defRPr/>
            </a:pPr>
            <a:endParaRPr lang="ru-RU" sz="2800">
              <a:solidFill>
                <a:srgbClr val="984807"/>
              </a:solidFill>
              <a:latin typeface="Monotype Corsiva" pitchFamily="66" charset="0"/>
            </a:endParaRPr>
          </a:p>
          <a:p>
            <a:pPr algn="ctr">
              <a:defRPr/>
            </a:pPr>
            <a:endParaRPr lang="ru-RU">
              <a:solidFill>
                <a:srgbClr val="984807"/>
              </a:solidFill>
              <a:latin typeface="Monotype Corsiva" pitchFamily="66" charset="0"/>
            </a:endParaRPr>
          </a:p>
          <a:p>
            <a:pPr algn="ctr">
              <a:defRPr/>
            </a:pPr>
            <a:endParaRPr lang="ru-RU" sz="2800">
              <a:solidFill>
                <a:srgbClr val="984807"/>
              </a:solidFill>
              <a:latin typeface="Monotype Corsiva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1913" y="2420938"/>
            <a:ext cx="1763712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19475" y="2205038"/>
            <a:ext cx="2754313" cy="367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8" descr="C:\Users\Acer\Desktop\К;урсы 2014\резьба\e6bc1efb1b31a52720f938c22a94e841а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16688" y="2276475"/>
            <a:ext cx="1435100" cy="32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35596" y="202216"/>
            <a:ext cx="7272808" cy="6401753"/>
          </a:xfrm>
          <a:prstGeom prst="rect">
            <a:avLst/>
          </a:prstGeom>
          <a:solidFill>
            <a:schemeClr val="bg1">
              <a:alpha val="87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solidFill>
                <a:srgbClr val="F79646">
                  <a:lumMod val="50000"/>
                </a:srgbClr>
              </a:solidFill>
              <a:latin typeface="Monotype Corsiva" panose="03010101010201010101" pitchFamily="66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latin typeface="Monotype Corsiva" panose="03010101010201010101" pitchFamily="66" charset="0"/>
                <a:cs typeface="+mn-cs"/>
              </a:rPr>
              <a:t>Вскоре такой росписью стали украшать не только прялки, но и многие предметы народного быта: посуду, лукошки, короба, солонки,игрушки и т.д.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solidFill>
                <a:srgbClr val="F79646">
                  <a:lumMod val="50000"/>
                </a:srgbClr>
              </a:solidFill>
              <a:latin typeface="Monotype Corsiva" panose="03010101010201010101" pitchFamily="66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solidFill>
                <a:srgbClr val="F79646">
                  <a:lumMod val="50000"/>
                </a:srgbClr>
              </a:solidFill>
              <a:latin typeface="Monotype Corsiva" panose="03010101010201010101" pitchFamily="66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solidFill>
                <a:srgbClr val="F79646">
                  <a:lumMod val="50000"/>
                </a:srgbClr>
              </a:solidFill>
              <a:latin typeface="Monotype Corsiva" panose="03010101010201010101" pitchFamily="66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solidFill>
                <a:srgbClr val="F79646">
                  <a:lumMod val="50000"/>
                </a:srgbClr>
              </a:solidFill>
              <a:latin typeface="Monotype Corsiva" panose="03010101010201010101" pitchFamily="66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solidFill>
                <a:srgbClr val="F79646">
                  <a:lumMod val="50000"/>
                </a:srgbClr>
              </a:solidFill>
              <a:latin typeface="Monotype Corsiva" panose="03010101010201010101" pitchFamily="66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F79646">
                  <a:lumMod val="50000"/>
                </a:srgbClr>
              </a:solidFill>
              <a:latin typeface="Monotype Corsiva" panose="03010101010201010101" pitchFamily="66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solidFill>
                <a:srgbClr val="F79646">
                  <a:lumMod val="50000"/>
                </a:srgbClr>
              </a:solidFill>
              <a:latin typeface="Monotype Corsiva" panose="03010101010201010101" pitchFamily="66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solidFill>
                <a:srgbClr val="F79646">
                  <a:lumMod val="50000"/>
                </a:srgbClr>
              </a:solidFill>
              <a:latin typeface="Monotype Corsiva" panose="03010101010201010101" pitchFamily="66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solidFill>
                <a:srgbClr val="F79646">
                  <a:lumMod val="50000"/>
                </a:srgbClr>
              </a:solidFill>
              <a:latin typeface="Monotype Corsiva" panose="03010101010201010101" pitchFamily="66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solidFill>
                <a:srgbClr val="F79646">
                  <a:lumMod val="50000"/>
                </a:srgbClr>
              </a:solidFill>
              <a:latin typeface="Monotype Corsiva" panose="03010101010201010101" pitchFamily="66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solidFill>
                <a:srgbClr val="F79646">
                  <a:lumMod val="50000"/>
                </a:srgbClr>
              </a:solidFill>
              <a:latin typeface="Monotype Corsiva" panose="03010101010201010101" pitchFamily="66" charset="0"/>
              <a:cs typeface="+mn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6013" y="1989138"/>
            <a:ext cx="6985000" cy="461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35596" y="202216"/>
            <a:ext cx="7272808" cy="6278642"/>
          </a:xfrm>
          <a:prstGeom prst="rect">
            <a:avLst/>
          </a:prstGeom>
          <a:solidFill>
            <a:schemeClr val="bg1">
              <a:alpha val="87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atin typeface="Monotype Corsiva" panose="03010101010201010101" pitchFamily="66" charset="0"/>
                <a:cs typeface="+mn-cs"/>
              </a:rPr>
              <a:t>Элементы Городецкой росписи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00" b="1" dirty="0">
              <a:solidFill>
                <a:srgbClr val="F79646">
                  <a:lumMod val="50000"/>
                </a:srgbClr>
              </a:solidFill>
              <a:latin typeface="Monotype Corsiva" panose="03010101010201010101" pitchFamily="66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latin typeface="Monotype Corsiva" panose="03010101010201010101" pitchFamily="66" charset="0"/>
                <a:cs typeface="+mn-cs"/>
              </a:rPr>
              <a:t>Роза, кустики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latin typeface="Monotype Corsiva" panose="03010101010201010101" pitchFamily="66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latin typeface="Monotype Corsiva" panose="03010101010201010101" pitchFamily="66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latin typeface="Monotype Corsiva" panose="03010101010201010101" pitchFamily="66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latin typeface="Monotype Corsiva" panose="03010101010201010101" pitchFamily="66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latin typeface="Monotype Corsiva" panose="03010101010201010101" pitchFamily="66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latin typeface="Monotype Corsiva" panose="03010101010201010101" pitchFamily="66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latin typeface="Monotype Corsiva" panose="03010101010201010101" pitchFamily="66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latin typeface="Monotype Corsiva" panose="03010101010201010101" pitchFamily="66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latin typeface="Monotype Corsiva" panose="03010101010201010101" pitchFamily="66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latin typeface="Monotype Corsiva" panose="03010101010201010101" pitchFamily="66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latin typeface="Monotype Corsiva" panose="03010101010201010101" pitchFamily="66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latin typeface="Monotype Corsiva" panose="03010101010201010101" pitchFamily="66" charset="0"/>
              <a:cs typeface="+mn-cs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6013" y="1484313"/>
            <a:ext cx="3616325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213100"/>
            <a:ext cx="3495675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76375" y="4579938"/>
            <a:ext cx="2465388" cy="165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92725" y="1628775"/>
            <a:ext cx="2373313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80059" y="188640"/>
            <a:ext cx="7272808" cy="6278642"/>
          </a:xfrm>
          <a:prstGeom prst="rect">
            <a:avLst/>
          </a:prstGeom>
          <a:solidFill>
            <a:schemeClr val="bg1">
              <a:alpha val="87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atin typeface="Monotype Corsiva" panose="03010101010201010101" pitchFamily="66" charset="0"/>
                <a:cs typeface="+mn-cs"/>
              </a:rPr>
              <a:t>Элементы Городецкой росписи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00" b="1" dirty="0">
              <a:solidFill>
                <a:srgbClr val="F79646">
                  <a:lumMod val="50000"/>
                </a:srgbClr>
              </a:solidFill>
              <a:latin typeface="Monotype Corsiva" panose="03010101010201010101" pitchFamily="66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latin typeface="Monotype Corsiva" panose="03010101010201010101" pitchFamily="66" charset="0"/>
                <a:cs typeface="+mn-cs"/>
              </a:rPr>
              <a:t>Городецкий розан и ромашка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latin typeface="Monotype Corsiva" panose="03010101010201010101" pitchFamily="66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latin typeface="Monotype Corsiva" panose="03010101010201010101" pitchFamily="66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latin typeface="Monotype Corsiva" panose="03010101010201010101" pitchFamily="66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latin typeface="Monotype Corsiva" panose="03010101010201010101" pitchFamily="66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latin typeface="Monotype Corsiva" panose="03010101010201010101" pitchFamily="66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latin typeface="Monotype Corsiva" panose="03010101010201010101" pitchFamily="66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latin typeface="Monotype Corsiva" panose="03010101010201010101" pitchFamily="66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latin typeface="Monotype Corsiva" panose="03010101010201010101" pitchFamily="66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latin typeface="Monotype Corsiva" panose="03010101010201010101" pitchFamily="66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latin typeface="Monotype Corsiva" panose="03010101010201010101" pitchFamily="66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latin typeface="Monotype Corsiva" panose="03010101010201010101" pitchFamily="66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latin typeface="Monotype Corsiva" panose="03010101010201010101" pitchFamily="66" charset="0"/>
              <a:cs typeface="+mn-cs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6013" y="1341438"/>
            <a:ext cx="3240087" cy="236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6463" y="1362075"/>
            <a:ext cx="3359150" cy="236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6463" y="3884613"/>
            <a:ext cx="3359150" cy="236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30300" y="3884613"/>
            <a:ext cx="3240088" cy="236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08609" y="197594"/>
            <a:ext cx="7272808" cy="6401753"/>
          </a:xfrm>
          <a:prstGeom prst="rect">
            <a:avLst/>
          </a:prstGeom>
          <a:solidFill>
            <a:schemeClr val="bg1">
              <a:alpha val="52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atin typeface="Monotype Corsiva" panose="03010101010201010101" pitchFamily="66" charset="0"/>
                <a:cs typeface="+mn-cs"/>
              </a:rPr>
              <a:t>Элементы Городецкой росписи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00" b="1" dirty="0">
              <a:solidFill>
                <a:srgbClr val="F79646">
                  <a:lumMod val="50000"/>
                </a:srgbClr>
              </a:solidFill>
              <a:latin typeface="Monotype Corsiva" panose="03010101010201010101" pitchFamily="66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latin typeface="Monotype Corsiva" panose="03010101010201010101" pitchFamily="66" charset="0"/>
                <a:cs typeface="+mn-cs"/>
              </a:rPr>
              <a:t>Городецкая купавка</a:t>
            </a:r>
            <a:endParaRPr lang="ru-RU" sz="800" dirty="0">
              <a:latin typeface="Monotype Corsiva" panose="03010101010201010101" pitchFamily="66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latin typeface="Monotype Corsiva" panose="03010101010201010101" pitchFamily="66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latin typeface="Monotype Corsiva" panose="03010101010201010101" pitchFamily="66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latin typeface="Monotype Corsiva" panose="03010101010201010101" pitchFamily="66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latin typeface="Monotype Corsiva" panose="03010101010201010101" pitchFamily="66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latin typeface="Monotype Corsiva" panose="03010101010201010101" pitchFamily="66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latin typeface="Monotype Corsiva" panose="03010101010201010101" pitchFamily="66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latin typeface="Monotype Corsiva" panose="03010101010201010101" pitchFamily="66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latin typeface="Monotype Corsiva" panose="03010101010201010101" pitchFamily="66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latin typeface="Monotype Corsiva" panose="03010101010201010101" pitchFamily="66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latin typeface="Monotype Corsiva" panose="03010101010201010101" pitchFamily="66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latin typeface="Monotype Corsiva" panose="03010101010201010101" pitchFamily="66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latin typeface="Monotype Corsiva" panose="03010101010201010101" pitchFamily="66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dirty="0">
              <a:latin typeface="Monotype Corsiva" panose="03010101010201010101" pitchFamily="66" charset="0"/>
              <a:cs typeface="+mn-cs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11300" y="1320800"/>
            <a:ext cx="6121400" cy="514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8175" y="1125538"/>
            <a:ext cx="5470525" cy="486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endParaRPr lang="ru-RU" sz="4400" b="1" i="1" dirty="0">
              <a:latin typeface="+mj-lt"/>
              <a:ea typeface="+mj-ea"/>
              <a:cs typeface="+mj-cs"/>
            </a:endParaRP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1187450" y="333375"/>
            <a:ext cx="68405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1187450" y="188913"/>
            <a:ext cx="70564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/>
              <a:t>Поэтапное выполнение птицы «Петух»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cer\Desktop\К;урсы 2014\резьба\947bf9db644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4075" y="1196975"/>
            <a:ext cx="5473700" cy="524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1763713" y="333375"/>
            <a:ext cx="59039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/>
              <a:t>Последовательность выполнения </a:t>
            </a:r>
            <a:r>
              <a:rPr lang="ru-RU" sz="2400" b="1" smtClean="0"/>
              <a:t>коня</a:t>
            </a:r>
            <a:endParaRPr lang="ru-RU" sz="2400" b="1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35596" y="191244"/>
            <a:ext cx="7272808" cy="6340197"/>
          </a:xfrm>
          <a:prstGeom prst="rect">
            <a:avLst/>
          </a:prstGeom>
          <a:solidFill>
            <a:schemeClr val="bg1">
              <a:alpha val="88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atin typeface="Monotype Corsiva" panose="03010101010201010101" pitchFamily="66" charset="0"/>
                <a:cs typeface="+mn-cs"/>
              </a:rPr>
              <a:t>Виды Городецкой  композиции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00" b="1" dirty="0">
              <a:solidFill>
                <a:srgbClr val="F79646">
                  <a:lumMod val="50000"/>
                </a:srgbClr>
              </a:solidFill>
              <a:latin typeface="Monotype Corsiva" panose="03010101010201010101" pitchFamily="66" charset="0"/>
              <a:cs typeface="+mn-cs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2800" u="sng" dirty="0">
                <a:latin typeface="Monotype Corsiva" panose="03010101010201010101" pitchFamily="66" charset="0"/>
                <a:cs typeface="+mn-cs"/>
              </a:rPr>
              <a:t>Цветочная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latin typeface="Monotype Corsiva" panose="03010101010201010101" pitchFamily="66" charset="0"/>
              <a:cs typeface="+mn-cs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endParaRPr lang="ru-RU" sz="2800" dirty="0">
              <a:latin typeface="Monotype Corsiva" panose="03010101010201010101" pitchFamily="66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dirty="0">
              <a:latin typeface="Monotype Corsiva" panose="03010101010201010101" pitchFamily="66" charset="0"/>
              <a:cs typeface="+mn-cs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endParaRPr lang="ru-RU" sz="2800" dirty="0">
              <a:latin typeface="Monotype Corsiva" panose="03010101010201010101" pitchFamily="66" charset="0"/>
              <a:cs typeface="+mn-cs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2800" u="sng" dirty="0">
                <a:latin typeface="Monotype Corsiva" panose="03010101010201010101" pitchFamily="66" charset="0"/>
                <a:cs typeface="+mn-cs"/>
              </a:rPr>
              <a:t>Сюжетная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endParaRPr lang="ru-RU" sz="2800" dirty="0">
              <a:latin typeface="Monotype Corsiva" panose="03010101010201010101" pitchFamily="66" charset="0"/>
              <a:cs typeface="+mn-cs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endParaRPr lang="ru-RU" sz="2800" dirty="0">
              <a:latin typeface="Monotype Corsiva" panose="03010101010201010101" pitchFamily="66" charset="0"/>
              <a:cs typeface="+mn-cs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endParaRPr lang="ru-RU" sz="2800" dirty="0">
              <a:latin typeface="Monotype Corsiva" panose="03010101010201010101" pitchFamily="66" charset="0"/>
              <a:cs typeface="+mn-cs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endParaRPr lang="ru-RU" sz="800" u="sng" dirty="0">
              <a:latin typeface="Monotype Corsiva" panose="03010101010201010101" pitchFamily="66" charset="0"/>
              <a:cs typeface="+mn-cs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2800" u="sng" dirty="0">
                <a:latin typeface="Monotype Corsiva" panose="03010101010201010101" pitchFamily="66" charset="0"/>
                <a:cs typeface="+mn-cs"/>
              </a:rPr>
              <a:t>С животными мотивами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latin typeface="Monotype Corsiva" panose="03010101010201010101" pitchFamily="66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latin typeface="Monotype Corsiva" panose="03010101010201010101" pitchFamily="66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dirty="0">
              <a:latin typeface="Monotype Corsiva" panose="03010101010201010101" pitchFamily="66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latin typeface="Monotype Corsiva" panose="03010101010201010101" pitchFamily="66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dirty="0">
              <a:latin typeface="Monotype Corsiva" panose="03010101010201010101" pitchFamily="66" charset="0"/>
              <a:cs typeface="+mn-cs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76375" y="1247775"/>
            <a:ext cx="2143125" cy="142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79838" y="1185863"/>
            <a:ext cx="2592387" cy="148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24613" y="898525"/>
            <a:ext cx="1752600" cy="178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57538" y="2924175"/>
            <a:ext cx="2828925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92275" y="3048000"/>
            <a:ext cx="1139825" cy="153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351588" y="2924175"/>
            <a:ext cx="1577975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374775" y="4883150"/>
            <a:ext cx="1435100" cy="153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008313" y="4868863"/>
            <a:ext cx="1538287" cy="153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752975" y="4883150"/>
            <a:ext cx="1562100" cy="148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521450" y="4829175"/>
            <a:ext cx="1471613" cy="157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35596" y="191244"/>
            <a:ext cx="7272808" cy="6370975"/>
          </a:xfrm>
          <a:prstGeom prst="rect">
            <a:avLst/>
          </a:prstGeom>
          <a:solidFill>
            <a:schemeClr val="bg1">
              <a:alpha val="88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atin typeface="Monotype Corsiva" panose="03010101010201010101" pitchFamily="66" charset="0"/>
                <a:cs typeface="+mn-cs"/>
              </a:rPr>
              <a:t>Городецкие узоры в современном мире</a:t>
            </a:r>
            <a:endParaRPr lang="ru-RU" sz="1000" b="1" dirty="0">
              <a:solidFill>
                <a:srgbClr val="F79646">
                  <a:lumMod val="50000"/>
                </a:srgbClr>
              </a:solidFill>
              <a:latin typeface="Monotype Corsiva" panose="03010101010201010101" pitchFamily="66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latin typeface="Monotype Corsiva" panose="03010101010201010101" pitchFamily="66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latin typeface="Monotype Corsiva" panose="03010101010201010101" pitchFamily="66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latin typeface="Monotype Corsiva" panose="03010101010201010101" pitchFamily="66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latin typeface="Monotype Corsiva" panose="03010101010201010101" pitchFamily="66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latin typeface="Monotype Corsiva" panose="03010101010201010101" pitchFamily="66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latin typeface="Monotype Corsiva" panose="03010101010201010101" pitchFamily="66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latin typeface="Monotype Corsiva" panose="03010101010201010101" pitchFamily="66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latin typeface="Monotype Corsiva" panose="03010101010201010101" pitchFamily="66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latin typeface="Monotype Corsiva" panose="03010101010201010101" pitchFamily="66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latin typeface="Monotype Corsiva" panose="03010101010201010101" pitchFamily="66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latin typeface="Monotype Corsiva" panose="03010101010201010101" pitchFamily="66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latin typeface="Monotype Corsiva" panose="03010101010201010101" pitchFamily="66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dirty="0">
              <a:latin typeface="Monotype Corsiva" panose="03010101010201010101" pitchFamily="66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latin typeface="Monotype Corsiva" panose="03010101010201010101" pitchFamily="66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dirty="0">
              <a:latin typeface="Monotype Corsiva" panose="03010101010201010101" pitchFamily="66" charset="0"/>
              <a:cs typeface="+mn-cs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9513" y="1169988"/>
            <a:ext cx="3105150" cy="232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6463" y="3859213"/>
            <a:ext cx="3282950" cy="257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91050" y="1016000"/>
            <a:ext cx="1774825" cy="263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43663" y="1016000"/>
            <a:ext cx="1555750" cy="264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69988" y="3859213"/>
            <a:ext cx="1620837" cy="257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874963" y="3859213"/>
            <a:ext cx="1663700" cy="257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31299" y="192114"/>
            <a:ext cx="7452828" cy="6432530"/>
          </a:xfrm>
          <a:prstGeom prst="rect">
            <a:avLst/>
          </a:prstGeom>
          <a:solidFill>
            <a:schemeClr val="bg1">
              <a:alpha val="88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/>
          <a:p>
            <a:pPr algn="ctr"/>
            <a:r>
              <a:rPr lang="ru-RU" sz="1600" b="1">
                <a:latin typeface="Monotype Corsiva" pitchFamily="66" charset="0"/>
              </a:rPr>
              <a:t>Проверь  себя</a:t>
            </a:r>
            <a:endParaRPr lang="ru-RU" sz="1600">
              <a:latin typeface="Monotype Corsiva" pitchFamily="66" charset="0"/>
            </a:endParaRPr>
          </a:p>
          <a:p>
            <a:pPr marL="742950" lvl="1" indent="-285750">
              <a:buFontTx/>
              <a:buAutoNum type="arabicPeriod"/>
            </a:pPr>
            <a:r>
              <a:rPr lang="ru-RU" sz="1600" b="1">
                <a:latin typeface="Monotype Corsiva" pitchFamily="66" charset="0"/>
              </a:rPr>
              <a:t>В каком виде искусства встречается резьба по дереву?</a:t>
            </a:r>
          </a:p>
          <a:p>
            <a:r>
              <a:rPr lang="ru-RU" sz="1600">
                <a:latin typeface="Monotype Corsiva" pitchFamily="66" charset="0"/>
              </a:rPr>
              <a:t>       а) Живопись              в) Архитектура </a:t>
            </a:r>
          </a:p>
          <a:p>
            <a:r>
              <a:rPr lang="ru-RU" sz="1600">
                <a:latin typeface="Monotype Corsiva" pitchFamily="66" charset="0"/>
              </a:rPr>
              <a:t>       б) Графика                г) ДПИ</a:t>
            </a:r>
          </a:p>
          <a:p>
            <a:r>
              <a:rPr lang="ru-RU" sz="1600" b="1">
                <a:latin typeface="Monotype Corsiva" pitchFamily="66" charset="0"/>
              </a:rPr>
              <a:t>2. В каком виде промыслов встречается художественная обработка дерева?</a:t>
            </a:r>
          </a:p>
          <a:p>
            <a:r>
              <a:rPr lang="ru-RU" sz="1600">
                <a:latin typeface="Monotype Corsiva" pitchFamily="66" charset="0"/>
              </a:rPr>
              <a:t>      а) Жостово                в) Городец </a:t>
            </a:r>
          </a:p>
          <a:p>
            <a:r>
              <a:rPr lang="ru-RU" sz="1600">
                <a:latin typeface="Monotype Corsiva" pitchFamily="66" charset="0"/>
              </a:rPr>
              <a:t>      б) Гжель                    г) Хохлома </a:t>
            </a:r>
          </a:p>
          <a:p>
            <a:r>
              <a:rPr lang="ru-RU" sz="1600" b="1">
                <a:latin typeface="Monotype Corsiva" pitchFamily="66" charset="0"/>
              </a:rPr>
              <a:t>3. К художественной обработке дерева относится:</a:t>
            </a:r>
          </a:p>
          <a:p>
            <a:r>
              <a:rPr lang="ru-RU" sz="1600">
                <a:latin typeface="Monotype Corsiva" pitchFamily="66" charset="0"/>
              </a:rPr>
              <a:t>      а) Резьба                    в) Роспись</a:t>
            </a:r>
          </a:p>
          <a:p>
            <a:r>
              <a:rPr lang="ru-RU" sz="1600">
                <a:latin typeface="Monotype Corsiva" pitchFamily="66" charset="0"/>
              </a:rPr>
              <a:t>      б) Вышивка                г) Лепка</a:t>
            </a:r>
          </a:p>
          <a:p>
            <a:r>
              <a:rPr lang="ru-RU" sz="1600" b="1">
                <a:latin typeface="Monotype Corsiva" pitchFamily="66" charset="0"/>
              </a:rPr>
              <a:t>4. В каком веке получил развитие знаменитый народный промысел – Городецкая роспись по дереву?</a:t>
            </a:r>
          </a:p>
          <a:p>
            <a:r>
              <a:rPr lang="ru-RU" sz="1600">
                <a:latin typeface="Monotype Corsiva" pitchFamily="66" charset="0"/>
              </a:rPr>
              <a:t>      а)  вторая половина XIX века              в) первая половина XVII века </a:t>
            </a:r>
          </a:p>
          <a:p>
            <a:r>
              <a:rPr lang="ru-RU" sz="1600">
                <a:latin typeface="Monotype Corsiva" pitchFamily="66" charset="0"/>
              </a:rPr>
              <a:t>      б) XX век                                                 г) XVIII век</a:t>
            </a:r>
          </a:p>
          <a:p>
            <a:r>
              <a:rPr lang="ru-RU" sz="1600" b="1">
                <a:latin typeface="Monotype Corsiva" pitchFamily="66" charset="0"/>
              </a:rPr>
              <a:t>5. Основные элементы городецкой росписи</a:t>
            </a:r>
          </a:p>
          <a:p>
            <a:r>
              <a:rPr lang="ru-RU" sz="1600">
                <a:latin typeface="Monotype Corsiva" pitchFamily="66" charset="0"/>
              </a:rPr>
              <a:t>      а) Кудрина               в) Завиток </a:t>
            </a:r>
          </a:p>
          <a:p>
            <a:r>
              <a:rPr lang="ru-RU" sz="1600">
                <a:latin typeface="Monotype Corsiva" pitchFamily="66" charset="0"/>
              </a:rPr>
              <a:t>      б) Розан                     г) Купавка</a:t>
            </a:r>
          </a:p>
          <a:p>
            <a:r>
              <a:rPr lang="ru-RU" sz="1600" b="1">
                <a:latin typeface="Monotype Corsiva" pitchFamily="66" charset="0"/>
              </a:rPr>
              <a:t>6. Какой природный материал используется в Городецком промысле?</a:t>
            </a:r>
          </a:p>
          <a:p>
            <a:r>
              <a:rPr lang="ru-RU" sz="1600">
                <a:latin typeface="Monotype Corsiva" pitchFamily="66" charset="0"/>
              </a:rPr>
              <a:t>    а) Металл           б) Глина         в) Дерево   </a:t>
            </a:r>
          </a:p>
          <a:p>
            <a:r>
              <a:rPr lang="ru-RU" sz="1600" b="1">
                <a:latin typeface="Monotype Corsiva" pitchFamily="66" charset="0"/>
              </a:rPr>
              <a:t>7. Вид городецкой композиции, отображающий события из жизни людей</a:t>
            </a:r>
          </a:p>
          <a:p>
            <a:r>
              <a:rPr lang="ru-RU" sz="1600">
                <a:latin typeface="Monotype Corsiva" pitchFamily="66" charset="0"/>
              </a:rPr>
              <a:t>   а) С  животными мотивами         б) Сюжетная         в) Цветочная</a:t>
            </a:r>
          </a:p>
          <a:p>
            <a:pPr algn="ctr"/>
            <a:endParaRPr lang="ru-RU" sz="1600">
              <a:latin typeface="Monotype Corsiva" pitchFamily="66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04911" y="912782"/>
            <a:ext cx="7272807" cy="3816429"/>
          </a:xfrm>
          <a:prstGeom prst="rect">
            <a:avLst/>
          </a:prstGeom>
          <a:solidFill>
            <a:schemeClr val="bg1">
              <a:alpha val="87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/>
          <a:p>
            <a:pPr algn="ctr">
              <a:defRPr/>
            </a:pPr>
            <a:endParaRPr lang="ru-RU" sz="20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defRPr/>
            </a:pPr>
            <a:endParaRPr lang="ru-RU" sz="20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defRPr/>
            </a:pPr>
            <a:endParaRPr lang="ru-RU" sz="20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defRPr/>
            </a:pPr>
            <a:r>
              <a:rPr lang="ru-RU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Дерево </a:t>
            </a:r>
            <a:r>
              <a:rPr lang="ru-RU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— </a:t>
            </a:r>
            <a:r>
              <a:rPr lang="ru-RU" sz="20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Gungsuh" pitchFamily="18" charset="-127"/>
                <a:ea typeface="Gungsuh" pitchFamily="18" charset="-127"/>
              </a:rPr>
              <a:t>один из древних символов России.  Тенистые рощи и дубравы, таинственные темные чащи и светло-зеленое кружево лесных опушек издревле притягивали к себе ценителей красоты, пробуждали у нашего народа творческую энергию. Не случайно у народных мастеров именно дерево - один из самых любимых природных материалов</a:t>
            </a:r>
            <a:r>
              <a:rPr lang="ru-RU" sz="34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Gungsuh" pitchFamily="18" charset="-127"/>
                <a:ea typeface="Gungsuh" pitchFamily="18" charset="-127"/>
              </a:rPr>
              <a:t>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23728" y="2281599"/>
            <a:ext cx="4896544" cy="175432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Спасибо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за внимание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332813"/>
            <a:ext cx="6045031" cy="6555641"/>
          </a:xfrm>
          <a:prstGeom prst="rect">
            <a:avLst/>
          </a:prstGeom>
          <a:solidFill>
            <a:schemeClr val="bg1">
              <a:alpha val="87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/>
          <a:p>
            <a:pPr algn="ctr"/>
            <a:endParaRPr lang="ru-RU" sz="1600" b="1" dirty="0">
              <a:solidFill>
                <a:srgbClr val="000000"/>
              </a:solidFill>
              <a:latin typeface="Monotype Corsiva" pitchFamily="66" charset="0"/>
            </a:endParaRPr>
          </a:p>
          <a:p>
            <a:pPr algn="ctr"/>
            <a:endParaRPr lang="ru-RU" sz="1600" b="1" dirty="0">
              <a:solidFill>
                <a:srgbClr val="000000"/>
              </a:solidFill>
              <a:latin typeface="Monotype Corsiva" pitchFamily="66" charset="0"/>
            </a:endParaRPr>
          </a:p>
          <a:p>
            <a:pPr algn="ctr"/>
            <a:r>
              <a:rPr lang="ru-RU" sz="2000" b="1" dirty="0">
                <a:solidFill>
                  <a:srgbClr val="000000"/>
                </a:solidFill>
                <a:latin typeface="Monotype Corsiva" pitchFamily="66" charset="0"/>
              </a:rPr>
              <a:t>Виды художественной обработки дерева.</a:t>
            </a:r>
          </a:p>
          <a:p>
            <a:pPr algn="ctr"/>
            <a:endParaRPr lang="ru-RU" sz="2000" b="1" dirty="0">
              <a:solidFill>
                <a:srgbClr val="000000"/>
              </a:solidFill>
              <a:latin typeface="Monotype Corsiva" pitchFamily="66" charset="0"/>
            </a:endParaRPr>
          </a:p>
          <a:p>
            <a:r>
              <a:rPr lang="ru-RU" sz="2000" b="1" dirty="0">
                <a:latin typeface="Monotype Corsiva" pitchFamily="66" charset="0"/>
              </a:rPr>
              <a:t>           .</a:t>
            </a:r>
            <a:r>
              <a:rPr lang="ru-RU" sz="2000" dirty="0">
                <a:solidFill>
                  <a:srgbClr val="000000"/>
                </a:solidFill>
                <a:latin typeface="Monotype Corsiva" pitchFamily="66" charset="0"/>
              </a:rPr>
              <a:t>  Резьба по дереву </a:t>
            </a:r>
          </a:p>
          <a:p>
            <a:pPr algn="ctr"/>
            <a:r>
              <a:rPr lang="ru-RU" sz="2000" b="1" dirty="0">
                <a:solidFill>
                  <a:srgbClr val="000000"/>
                </a:solidFill>
                <a:latin typeface="Monotype Corsiva" pitchFamily="66" charset="0"/>
              </a:rPr>
              <a:t>  .    </a:t>
            </a:r>
            <a:r>
              <a:rPr lang="ru-RU" sz="2000" dirty="0">
                <a:solidFill>
                  <a:srgbClr val="000000"/>
                </a:solidFill>
                <a:latin typeface="Monotype Corsiva" pitchFamily="66" charset="0"/>
              </a:rPr>
              <a:t> Росписи по дереву</a:t>
            </a:r>
            <a:r>
              <a:rPr lang="ru-RU" sz="2000" dirty="0">
                <a:solidFill>
                  <a:srgbClr val="000000"/>
                </a:solidFill>
              </a:rPr>
              <a:t>. В Нижегородской области</a:t>
            </a:r>
            <a:r>
              <a:rPr lang="ru-RU" sz="2000" dirty="0">
                <a:solidFill>
                  <a:srgbClr val="000000"/>
                </a:solidFill>
                <a:latin typeface="Monotype Corsiva" pitchFamily="66" charset="0"/>
              </a:rPr>
              <a:t> </a:t>
            </a:r>
            <a:r>
              <a:rPr lang="ru-RU" sz="2000" dirty="0">
                <a:solidFill>
                  <a:srgbClr val="000000"/>
                </a:solidFill>
              </a:rPr>
              <a:t>зародились такие народные промыслы как </a:t>
            </a:r>
            <a:r>
              <a:rPr lang="ru-RU" sz="1400" b="1" i="1" dirty="0" smtClean="0">
                <a:solidFill>
                  <a:srgbClr val="000000"/>
                </a:solidFill>
                <a:latin typeface="+mn-lt"/>
              </a:rPr>
              <a:t>Хохломск</a:t>
            </a:r>
            <a:r>
              <a:rPr lang="ru-RU" sz="1400" b="1" i="1" dirty="0" smtClean="0">
                <a:solidFill>
                  <a:srgbClr val="000000"/>
                </a:solidFill>
                <a:latin typeface="+mn-lt"/>
              </a:rPr>
              <a:t>ая  </a:t>
            </a:r>
            <a:r>
              <a:rPr lang="ru-RU" sz="1400" b="1" i="1" dirty="0" smtClean="0">
                <a:solidFill>
                  <a:srgbClr val="000000"/>
                </a:solidFill>
                <a:latin typeface="+mn-lt"/>
              </a:rPr>
              <a:t>роспись</a:t>
            </a:r>
            <a:r>
              <a:rPr lang="ru-RU" sz="1400" b="1" i="1" dirty="0">
                <a:solidFill>
                  <a:srgbClr val="000000"/>
                </a:solidFill>
                <a:latin typeface="+mn-lt"/>
              </a:rPr>
              <a:t>, Городецкая, </a:t>
            </a:r>
          </a:p>
          <a:p>
            <a:pPr algn="ctr"/>
            <a:r>
              <a:rPr lang="ru-RU" sz="1400" b="1" i="1" dirty="0" err="1" smtClean="0">
                <a:solidFill>
                  <a:srgbClr val="000000"/>
                </a:solidFill>
                <a:latin typeface="+mn-lt"/>
              </a:rPr>
              <a:t>Полхов-Майданская</a:t>
            </a:r>
            <a:r>
              <a:rPr lang="ru-RU" sz="1400" b="1" i="1" dirty="0">
                <a:solidFill>
                  <a:srgbClr val="000000"/>
                </a:solidFill>
                <a:latin typeface="+mn-lt"/>
              </a:rPr>
              <a:t>.</a:t>
            </a:r>
          </a:p>
          <a:p>
            <a:pPr algn="ctr"/>
            <a:r>
              <a:rPr lang="ru-RU" sz="2000" b="1" dirty="0">
                <a:solidFill>
                  <a:srgbClr val="000000"/>
                </a:solidFill>
                <a:latin typeface="Monotype Corsiva" pitchFamily="66" charset="0"/>
              </a:rPr>
              <a:t>У каждого из этих промыслов есть своя история и свои неповторимые особенности.</a:t>
            </a:r>
          </a:p>
          <a:p>
            <a:pPr algn="ctr"/>
            <a:endParaRPr lang="ru-RU" sz="2000" b="1" dirty="0">
              <a:solidFill>
                <a:srgbClr val="000000"/>
              </a:solidFill>
              <a:latin typeface="Monotype Corsiva" pitchFamily="66" charset="0"/>
            </a:endParaRPr>
          </a:p>
          <a:p>
            <a:pPr algn="ctr"/>
            <a:r>
              <a:rPr lang="ru-RU" sz="2000" dirty="0">
                <a:solidFill>
                  <a:srgbClr val="1E1C11"/>
                </a:solidFill>
                <a:latin typeface="Calibri" pitchFamily="34" charset="0"/>
              </a:rPr>
              <a:t>    </a:t>
            </a:r>
            <a:r>
              <a:rPr lang="ru-RU" sz="2000" i="1" dirty="0">
                <a:solidFill>
                  <a:srgbClr val="1E1C11"/>
                </a:solidFill>
                <a:latin typeface="Calibri" pitchFamily="34" charset="0"/>
              </a:rPr>
              <a:t>Есть на Волге город древний, </a:t>
            </a:r>
          </a:p>
          <a:p>
            <a:pPr algn="ctr"/>
            <a:r>
              <a:rPr lang="ru-RU" sz="2000" i="1" dirty="0">
                <a:solidFill>
                  <a:srgbClr val="1E1C11"/>
                </a:solidFill>
                <a:latin typeface="Calibri" pitchFamily="34" charset="0"/>
              </a:rPr>
              <a:t> По названью –    Городец.   </a:t>
            </a:r>
          </a:p>
          <a:p>
            <a:pPr algn="ctr"/>
            <a:r>
              <a:rPr lang="ru-RU" sz="2000" i="1" dirty="0">
                <a:solidFill>
                  <a:srgbClr val="1E1C11"/>
                </a:solidFill>
                <a:latin typeface="Calibri" pitchFamily="34" charset="0"/>
              </a:rPr>
              <a:t> Славится на всю Россию</a:t>
            </a:r>
          </a:p>
          <a:p>
            <a:pPr algn="ctr"/>
            <a:r>
              <a:rPr lang="ru-RU" sz="2000" i="1" dirty="0">
                <a:solidFill>
                  <a:srgbClr val="1E1C11"/>
                </a:solidFill>
                <a:latin typeface="Calibri" pitchFamily="34" charset="0"/>
              </a:rPr>
              <a:t>    Своей росписью, творец. </a:t>
            </a:r>
            <a:br>
              <a:rPr lang="ru-RU" sz="2000" i="1" dirty="0">
                <a:solidFill>
                  <a:srgbClr val="1E1C11"/>
                </a:solidFill>
                <a:latin typeface="Calibri" pitchFamily="34" charset="0"/>
              </a:rPr>
            </a:br>
            <a:r>
              <a:rPr lang="ru-RU" sz="2000" i="1" dirty="0">
                <a:solidFill>
                  <a:srgbClr val="1E1C11"/>
                </a:solidFill>
                <a:latin typeface="Calibri" pitchFamily="34" charset="0"/>
              </a:rPr>
              <a:t>Распускаются букеты, </a:t>
            </a:r>
          </a:p>
          <a:p>
            <a:pPr algn="ctr"/>
            <a:r>
              <a:rPr lang="ru-RU" sz="2000" i="1" dirty="0">
                <a:solidFill>
                  <a:srgbClr val="1E1C11"/>
                </a:solidFill>
                <a:latin typeface="Calibri" pitchFamily="34" charset="0"/>
              </a:rPr>
              <a:t>Ярко красками горя. </a:t>
            </a:r>
            <a:br>
              <a:rPr lang="ru-RU" sz="2000" i="1" dirty="0">
                <a:solidFill>
                  <a:srgbClr val="1E1C11"/>
                </a:solidFill>
                <a:latin typeface="Calibri" pitchFamily="34" charset="0"/>
              </a:rPr>
            </a:br>
            <a:r>
              <a:rPr lang="ru-RU" sz="2000" i="1" dirty="0">
                <a:solidFill>
                  <a:srgbClr val="1E1C11"/>
                </a:solidFill>
                <a:latin typeface="Calibri" pitchFamily="34" charset="0"/>
              </a:rPr>
              <a:t>    Чудо-птицы там порхают, </a:t>
            </a:r>
          </a:p>
          <a:p>
            <a:pPr algn="ctr"/>
            <a:r>
              <a:rPr lang="ru-RU" sz="2000" i="1" dirty="0">
                <a:solidFill>
                  <a:srgbClr val="1E1C11"/>
                </a:solidFill>
                <a:latin typeface="Calibri" pitchFamily="34" charset="0"/>
              </a:rPr>
              <a:t>   Будто в сказку нас зовя</a:t>
            </a:r>
            <a:endParaRPr lang="ru-RU" sz="2000" b="1" i="1" dirty="0">
              <a:solidFill>
                <a:srgbClr val="000000"/>
              </a:solidFill>
              <a:latin typeface="Monotype Corsiva" pitchFamily="66" charset="0"/>
            </a:endParaRPr>
          </a:p>
          <a:p>
            <a:pPr algn="ctr"/>
            <a:endParaRPr lang="ru-RU" sz="1400" b="1" dirty="0">
              <a:solidFill>
                <a:srgbClr val="000000"/>
              </a:solidFill>
              <a:latin typeface="Monotype Corsiva" pitchFamily="66" charset="0"/>
            </a:endParaRPr>
          </a:p>
          <a:p>
            <a:pPr algn="ctr"/>
            <a:endParaRPr lang="ru-RU" sz="1400" b="1" dirty="0">
              <a:solidFill>
                <a:srgbClr val="00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C:\Users\РМК\Pictures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Объект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16125" y="1268413"/>
            <a:ext cx="5111750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3600" b="1" dirty="0">
                <a:latin typeface="+mj-lt"/>
                <a:ea typeface="+mj-ea"/>
                <a:cs typeface="+mj-cs"/>
              </a:rPr>
              <a:t>Карта Нижегородской области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692697"/>
            <a:ext cx="7200800" cy="5264564"/>
          </a:xfrm>
          <a:prstGeom prst="rect">
            <a:avLst/>
          </a:prstGeom>
          <a:solidFill>
            <a:schemeClr val="bg1">
              <a:alpha val="87000"/>
            </a:schemeClr>
          </a:solidFill>
          <a:effectLst>
            <a:innerShdw blurRad="63500" dist="50800" dir="13500000">
              <a:schemeClr val="accent6">
                <a:lumMod val="75000"/>
                <a:alpha val="50000"/>
              </a:schemeClr>
            </a:innerShdw>
          </a:effectLst>
        </p:spPr>
        <p:txBody>
          <a:bodyPr>
            <a:spAutoFit/>
          </a:bodyPr>
          <a:lstStyle/>
          <a:p>
            <a:pPr algn="ctr"/>
            <a:endParaRPr lang="ru-RU" b="1" i="1" u="sng">
              <a:solidFill>
                <a:srgbClr val="984807"/>
              </a:solidFill>
              <a:latin typeface="Monotype Corsiva" pitchFamily="66" charset="0"/>
            </a:endParaRPr>
          </a:p>
          <a:p>
            <a:pPr algn="ctr"/>
            <a:r>
              <a:rPr lang="ru-RU" sz="2000" b="1" i="1" u="sng">
                <a:solidFill>
                  <a:srgbClr val="984807"/>
                </a:solidFill>
                <a:latin typeface="Monotype Corsiva" pitchFamily="66" charset="0"/>
              </a:rPr>
              <a:t>Городецкая роспись по дереву </a:t>
            </a:r>
            <a:r>
              <a:rPr lang="ru-RU" sz="2000" i="1">
                <a:solidFill>
                  <a:srgbClr val="000000"/>
                </a:solidFill>
                <a:latin typeface="Monotype Corsiva" pitchFamily="66" charset="0"/>
              </a:rPr>
              <a:t>- уникальное явление русской национальной культуры. Это народное искусство соединило в себе черты художественного своеобразия народной живописи, корни которой уходят в глубину веков.</a:t>
            </a:r>
          </a:p>
          <a:p>
            <a:pPr algn="ctr"/>
            <a:endParaRPr lang="ru-RU" sz="2000" b="1">
              <a:solidFill>
                <a:srgbClr val="000000"/>
              </a:solidFill>
              <a:latin typeface="Monotype Corsiva" pitchFamily="66" charset="0"/>
            </a:endParaRPr>
          </a:p>
          <a:p>
            <a:pPr algn="ctr"/>
            <a:endParaRPr lang="ru-RU" sz="3000" b="1">
              <a:solidFill>
                <a:srgbClr val="000000"/>
              </a:solidFill>
              <a:latin typeface="Monotype Corsiva" pitchFamily="66" charset="0"/>
            </a:endParaRPr>
          </a:p>
          <a:p>
            <a:pPr algn="ctr"/>
            <a:endParaRPr lang="ru-RU" sz="3000" b="1">
              <a:solidFill>
                <a:srgbClr val="000000"/>
              </a:solidFill>
              <a:latin typeface="Monotype Corsiva" pitchFamily="66" charset="0"/>
            </a:endParaRPr>
          </a:p>
          <a:p>
            <a:pPr algn="ctr"/>
            <a:endParaRPr lang="ru-RU" sz="3000" b="1">
              <a:solidFill>
                <a:srgbClr val="000000"/>
              </a:solidFill>
              <a:latin typeface="Monotype Corsiva" pitchFamily="66" charset="0"/>
            </a:endParaRPr>
          </a:p>
          <a:p>
            <a:pPr algn="ctr"/>
            <a:endParaRPr lang="ru-RU" sz="1600">
              <a:solidFill>
                <a:srgbClr val="000000"/>
              </a:solidFill>
              <a:latin typeface="Monotype Corsiva" pitchFamily="66" charset="0"/>
            </a:endParaRPr>
          </a:p>
          <a:p>
            <a:pPr algn="ctr"/>
            <a:r>
              <a:rPr lang="ru-RU" sz="2400">
                <a:solidFill>
                  <a:srgbClr val="000000"/>
                </a:solidFill>
                <a:latin typeface="Monotype Corsiva" pitchFamily="66" charset="0"/>
              </a:rPr>
              <a:t>История неповторимой сюжетной росписи насчитывает уже более полутора веков. В своих композициях крестьянские художники открывали уникальный образный мир.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480" y="2285992"/>
            <a:ext cx="5545138" cy="176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335849"/>
            <a:ext cx="7272808" cy="5296249"/>
          </a:xfrm>
          <a:prstGeom prst="rect">
            <a:avLst/>
          </a:prstGeom>
          <a:solidFill>
            <a:schemeClr val="bg1">
              <a:alpha val="87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Немного об </a:t>
            </a:r>
            <a:r>
              <a:rPr lang="ru-RU" sz="2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истории </a:t>
            </a:r>
          </a:p>
          <a:p>
            <a:pPr algn="ctr"/>
            <a:r>
              <a:rPr lang="ru-RU" sz="2400" b="1" u="sng">
                <a:solidFill>
                  <a:srgbClr val="984807"/>
                </a:solidFill>
                <a:latin typeface="Monotype Corsiva" pitchFamily="66" charset="0"/>
              </a:rPr>
              <a:t>Городецкая роспись по дереву </a:t>
            </a:r>
            <a:r>
              <a:rPr lang="ru-RU" sz="2400">
                <a:solidFill>
                  <a:srgbClr val="000000"/>
                </a:solidFill>
                <a:latin typeface="Monotype Corsiva" pitchFamily="66" charset="0"/>
              </a:rPr>
              <a:t>–знаменитый народный промысел Нижегородского края. Он получил развитие во второй половине XIX века в заволжских деревнях по речке Узоле близ Городца.</a:t>
            </a:r>
          </a:p>
          <a:p>
            <a:pPr algn="ctr"/>
            <a:endParaRPr lang="ru-RU">
              <a:solidFill>
                <a:srgbClr val="000000"/>
              </a:solidFill>
              <a:latin typeface="Monotype Corsiva" pitchFamily="66" charset="0"/>
            </a:endParaRPr>
          </a:p>
          <a:p>
            <a:pPr algn="ctr"/>
            <a:endParaRPr lang="ru-RU" sz="3200">
              <a:solidFill>
                <a:srgbClr val="000000"/>
              </a:solidFill>
              <a:latin typeface="Monotype Corsiva" pitchFamily="66" charset="0"/>
            </a:endParaRPr>
          </a:p>
          <a:p>
            <a:pPr algn="ctr"/>
            <a:endParaRPr lang="ru-RU" sz="3200">
              <a:solidFill>
                <a:srgbClr val="000000"/>
              </a:solidFill>
              <a:latin typeface="Monotype Corsiva" pitchFamily="66" charset="0"/>
            </a:endParaRPr>
          </a:p>
          <a:p>
            <a:pPr algn="ctr"/>
            <a:endParaRPr lang="ru-RU" sz="3200">
              <a:solidFill>
                <a:srgbClr val="000000"/>
              </a:solidFill>
              <a:latin typeface="Monotype Corsiva" pitchFamily="66" charset="0"/>
            </a:endParaRPr>
          </a:p>
          <a:p>
            <a:pPr algn="ctr"/>
            <a:endParaRPr lang="ru-RU" sz="3200">
              <a:solidFill>
                <a:srgbClr val="000000"/>
              </a:solidFill>
              <a:latin typeface="Monotype Corsiva" pitchFamily="66" charset="0"/>
            </a:endParaRPr>
          </a:p>
          <a:p>
            <a:pPr algn="ctr"/>
            <a:endParaRPr lang="ru-RU" sz="2000">
              <a:solidFill>
                <a:srgbClr val="000000"/>
              </a:solidFill>
              <a:latin typeface="Monotype Corsiva" pitchFamily="66" charset="0"/>
            </a:endParaRPr>
          </a:p>
          <a:p>
            <a:pPr algn="ctr"/>
            <a:endParaRPr lang="ru-RU" sz="3200">
              <a:solidFill>
                <a:srgbClr val="000000"/>
              </a:solidFill>
              <a:latin typeface="Monotype Corsiva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2195736" y="2780928"/>
            <a:ext cx="4752528" cy="28515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softEdge rad="127000"/>
          </a:effectLst>
          <a:ex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C:\Users\РМК\Pictures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Объект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2060575"/>
            <a:ext cx="4176712" cy="297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2" descr="C:\Users\РМК\Pictures\3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2133600"/>
            <a:ext cx="4032250" cy="288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468313" y="2603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4400" dirty="0">
                <a:latin typeface="+mj-lt"/>
                <a:ea typeface="+mj-ea"/>
                <a:cs typeface="+mj-cs"/>
              </a:rPr>
              <a:t>Река </a:t>
            </a:r>
            <a:r>
              <a:rPr lang="ru-RU" sz="4400" b="1" i="1" dirty="0">
                <a:latin typeface="+mj-lt"/>
                <a:ea typeface="+mj-ea"/>
                <a:cs typeface="+mj-cs"/>
              </a:rPr>
              <a:t> Волга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C:\Users\РМК\Pictures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3600">
                <a:latin typeface="Calibri" pitchFamily="34" charset="0"/>
              </a:rPr>
              <a:t>Достопримечательности </a:t>
            </a:r>
          </a:p>
          <a:p>
            <a:pPr algn="ctr" eaLnBrk="0" hangingPunct="0"/>
            <a:r>
              <a:rPr lang="ru-RU" sz="3600">
                <a:latin typeface="Calibri" pitchFamily="34" charset="0"/>
              </a:rPr>
              <a:t>города </a:t>
            </a:r>
            <a:r>
              <a:rPr lang="ru-RU" sz="3600" b="1" i="1">
                <a:latin typeface="Calibri" pitchFamily="34" charset="0"/>
              </a:rPr>
              <a:t>Город</a:t>
            </a:r>
            <a:r>
              <a:rPr lang="ru-RU" sz="3600" b="1" i="1"/>
              <a:t>ец</a:t>
            </a:r>
            <a:endParaRPr lang="ru-RU" sz="3600" b="1" i="1">
              <a:latin typeface="Calibri" pitchFamily="34" charset="0"/>
            </a:endParaRPr>
          </a:p>
        </p:txBody>
      </p:sp>
      <p:pic>
        <p:nvPicPr>
          <p:cNvPr id="20483" name="Объект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2205038"/>
            <a:ext cx="4008438" cy="300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2" descr="C:\Users\РМК\Pictures\7d0bf7c9b7f7304042003405e6ae3b4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7538" y="2276475"/>
            <a:ext cx="4335462" cy="288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C:\Users\РМК\Pictures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2" descr="C:\Users\РМК\Pictures\2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7450" y="1546225"/>
            <a:ext cx="6880225" cy="440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789</TotalTime>
  <Words>476</Words>
  <Application>Microsoft Office PowerPoint</Application>
  <PresentationFormat>Экран (4:3)</PresentationFormat>
  <Paragraphs>155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Gungsuh</vt:lpstr>
      <vt:lpstr>Arial</vt:lpstr>
      <vt:lpstr>Calibri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Acer</dc:creator>
  <cp:lastModifiedBy>Masha</cp:lastModifiedBy>
  <cp:revision>86</cp:revision>
  <cp:lastPrinted>2014-04-03T22:11:43Z</cp:lastPrinted>
  <dcterms:created xsi:type="dcterms:W3CDTF">2014-04-03T13:46:30Z</dcterms:created>
  <dcterms:modified xsi:type="dcterms:W3CDTF">2015-11-29T15:03:38Z</dcterms:modified>
</cp:coreProperties>
</file>