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92" r:id="rId25"/>
    <p:sldId id="279" r:id="rId26"/>
    <p:sldId id="293" r:id="rId27"/>
    <p:sldId id="280" r:id="rId28"/>
    <p:sldId id="294" r:id="rId29"/>
    <p:sldId id="281" r:id="rId30"/>
    <p:sldId id="295" r:id="rId31"/>
    <p:sldId id="282" r:id="rId32"/>
    <p:sldId id="296" r:id="rId33"/>
    <p:sldId id="283" r:id="rId34"/>
    <p:sldId id="297" r:id="rId35"/>
    <p:sldId id="284" r:id="rId36"/>
    <p:sldId id="298" r:id="rId37"/>
    <p:sldId id="285" r:id="rId38"/>
    <p:sldId id="299" r:id="rId39"/>
    <p:sldId id="286" r:id="rId40"/>
    <p:sldId id="300" r:id="rId41"/>
    <p:sldId id="287" r:id="rId42"/>
    <p:sldId id="301" r:id="rId43"/>
    <p:sldId id="288" r:id="rId44"/>
    <p:sldId id="302" r:id="rId45"/>
    <p:sldId id="289" r:id="rId46"/>
    <p:sldId id="303" r:id="rId47"/>
    <p:sldId id="290" r:id="rId48"/>
    <p:sldId id="304" r:id="rId49"/>
    <p:sldId id="291" r:id="rId50"/>
    <p:sldId id="305" r:id="rId5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A16B3E4A-189E-453D-B2A4-8B31F7C3F2EF}">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92"/>
            <p14:sldId id="279"/>
            <p14:sldId id="293"/>
            <p14:sldId id="280"/>
            <p14:sldId id="294"/>
            <p14:sldId id="281"/>
            <p14:sldId id="295"/>
            <p14:sldId id="282"/>
            <p14:sldId id="296"/>
            <p14:sldId id="283"/>
            <p14:sldId id="297"/>
            <p14:sldId id="284"/>
            <p14:sldId id="298"/>
            <p14:sldId id="285"/>
            <p14:sldId id="299"/>
            <p14:sldId id="286"/>
            <p14:sldId id="300"/>
            <p14:sldId id="287"/>
            <p14:sldId id="301"/>
            <p14:sldId id="288"/>
            <p14:sldId id="302"/>
            <p14:sldId id="289"/>
            <p14:sldId id="303"/>
            <p14:sldId id="290"/>
            <p14:sldId id="304"/>
            <p14:sldId id="291"/>
            <p14:sldId id="3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4660"/>
  </p:normalViewPr>
  <p:slideViewPr>
    <p:cSldViewPr>
      <p:cViewPr varScale="1">
        <p:scale>
          <a:sx n="81" d="100"/>
          <a:sy n="81" d="100"/>
        </p:scale>
        <p:origin x="106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EE4B69-8AB7-4D2B-AE56-053F873987EE}" type="datetimeFigureOut">
              <a:rPr lang="ru-RU" smtClean="0"/>
              <a:t>04.06.2020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B5EB99-7D9B-4534-8D08-B0B6D3B7EAD7}" type="slidenum">
              <a:rPr lang="ru-RU" smtClean="0"/>
              <a:t>‹#›</a:t>
            </a:fld>
            <a:endParaRPr lang="ru-RU"/>
          </a:p>
        </p:txBody>
      </p:sp>
    </p:spTree>
    <p:extLst>
      <p:ext uri="{BB962C8B-B14F-4D97-AF65-F5344CB8AC3E}">
        <p14:creationId xmlns:p14="http://schemas.microsoft.com/office/powerpoint/2010/main" val="1602766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5B5EB99-7D9B-4534-8D08-B0B6D3B7EAD7}" type="slidenum">
              <a:rPr lang="ru-RU" smtClean="0"/>
              <a:t>3</a:t>
            </a:fld>
            <a:endParaRPr lang="ru-RU"/>
          </a:p>
        </p:txBody>
      </p:sp>
    </p:spTree>
    <p:extLst>
      <p:ext uri="{BB962C8B-B14F-4D97-AF65-F5344CB8AC3E}">
        <p14:creationId xmlns:p14="http://schemas.microsoft.com/office/powerpoint/2010/main" val="3213569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Охотничий</a:t>
            </a:r>
            <a:r>
              <a:rPr lang="ru-RU" baseline="0" dirty="0" smtClean="0"/>
              <a:t> дом князя Юсупова</a:t>
            </a:r>
            <a:endParaRPr lang="ru-RU" dirty="0"/>
          </a:p>
        </p:txBody>
      </p:sp>
      <p:sp>
        <p:nvSpPr>
          <p:cNvPr id="4" name="Номер слайда 3"/>
          <p:cNvSpPr>
            <a:spLocks noGrp="1"/>
          </p:cNvSpPr>
          <p:nvPr>
            <p:ph type="sldNum" sz="quarter" idx="10"/>
          </p:nvPr>
        </p:nvSpPr>
        <p:spPr/>
        <p:txBody>
          <a:bodyPr/>
          <a:lstStyle/>
          <a:p>
            <a:fld id="{35B5EB99-7D9B-4534-8D08-B0B6D3B7EAD7}" type="slidenum">
              <a:rPr lang="ru-RU" smtClean="0"/>
              <a:t>41</a:t>
            </a:fld>
            <a:endParaRPr lang="ru-RU"/>
          </a:p>
        </p:txBody>
      </p:sp>
    </p:spTree>
    <p:extLst>
      <p:ext uri="{BB962C8B-B14F-4D97-AF65-F5344CB8AC3E}">
        <p14:creationId xmlns:p14="http://schemas.microsoft.com/office/powerpoint/2010/main" val="407485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3E028B6D-2FC1-47E9-AD15-F8E4D4A21117}" type="datetimeFigureOut">
              <a:rPr lang="ru-RU" smtClean="0"/>
              <a:t>04.06.2020</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4522C46A-48E1-4CC0-8F84-4313852FCC9A}"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E028B6D-2FC1-47E9-AD15-F8E4D4A21117}" type="datetimeFigureOut">
              <a:rPr lang="ru-RU" smtClean="0"/>
              <a:t>04.06.2020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522C46A-48E1-4CC0-8F84-4313852FCC9A}"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E028B6D-2FC1-47E9-AD15-F8E4D4A21117}" type="datetimeFigureOut">
              <a:rPr lang="ru-RU" smtClean="0"/>
              <a:t>04.06.2020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522C46A-48E1-4CC0-8F84-4313852FCC9A}"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E028B6D-2FC1-47E9-AD15-F8E4D4A21117}" type="datetimeFigureOut">
              <a:rPr lang="ru-RU" smtClean="0"/>
              <a:t>04.06.2020</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4522C46A-48E1-4CC0-8F84-4313852FCC9A}"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3E028B6D-2FC1-47E9-AD15-F8E4D4A21117}" type="datetimeFigureOut">
              <a:rPr lang="ru-RU" smtClean="0"/>
              <a:t>04.06.2020</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4522C46A-48E1-4CC0-8F84-4313852FCC9A}" type="slidenum">
              <a:rPr lang="ru-RU" smtClean="0"/>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3E028B6D-2FC1-47E9-AD15-F8E4D4A21117}" type="datetimeFigureOut">
              <a:rPr lang="ru-RU" smtClean="0"/>
              <a:t>04.06.2020</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4522C46A-48E1-4CC0-8F84-4313852FCC9A}"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3E028B6D-2FC1-47E9-AD15-F8E4D4A21117}" type="datetimeFigureOut">
              <a:rPr lang="ru-RU" smtClean="0"/>
              <a:t>04.06.2020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4522C46A-48E1-4CC0-8F84-4313852FCC9A}" type="slidenum">
              <a:rPr lang="ru-RU" smtClean="0"/>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3E028B6D-2FC1-47E9-AD15-F8E4D4A21117}" type="datetimeFigureOut">
              <a:rPr lang="ru-RU" smtClean="0"/>
              <a:t>04.06.2020</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522C46A-48E1-4CC0-8F84-4313852FCC9A}"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3E028B6D-2FC1-47E9-AD15-F8E4D4A21117}" type="datetimeFigureOut">
              <a:rPr lang="ru-RU" smtClean="0"/>
              <a:t>04.06.2020</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522C46A-48E1-4CC0-8F84-4313852FCC9A}"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E028B6D-2FC1-47E9-AD15-F8E4D4A21117}" type="datetimeFigureOut">
              <a:rPr lang="ru-RU" smtClean="0"/>
              <a:t>04.06.2020</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522C46A-48E1-4CC0-8F84-4313852FCC9A}"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3E028B6D-2FC1-47E9-AD15-F8E4D4A21117}" type="datetimeFigureOut">
              <a:rPr lang="ru-RU" smtClean="0"/>
              <a:t>04.06.2020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4522C46A-48E1-4CC0-8F84-4313852FCC9A}" type="slidenum">
              <a:rPr lang="ru-RU" smtClean="0"/>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3E028B6D-2FC1-47E9-AD15-F8E4D4A21117}" type="datetimeFigureOut">
              <a:rPr lang="ru-RU" smtClean="0"/>
              <a:t>04.06.2020</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4522C46A-48E1-4CC0-8F84-4313852FCC9A}" type="slidenum">
              <a:rPr lang="ru-RU" smtClean="0"/>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turizm.sputnik.ru/items/dvorets-dyulber"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krym4you.com/otdyh/parki-i-sady/livadijskij-park/"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544" y="33924"/>
            <a:ext cx="8458200" cy="6347404"/>
          </a:xfrm>
        </p:spPr>
        <p:txBody>
          <a:bodyPr>
            <a:noAutofit/>
          </a:bodyPr>
          <a:lstStyle/>
          <a:p>
            <a:r>
              <a:rPr lang="ru-RU" sz="13800" dirty="0" smtClean="0"/>
              <a:t>Дворцы Крыма</a:t>
            </a:r>
            <a:endParaRPr lang="ru-RU" sz="13800" dirty="0"/>
          </a:p>
        </p:txBody>
      </p:sp>
    </p:spTree>
    <p:extLst>
      <p:ext uri="{BB962C8B-B14F-4D97-AF65-F5344CB8AC3E}">
        <p14:creationId xmlns:p14="http://schemas.microsoft.com/office/powerpoint/2010/main" val="22667408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8686800" cy="838200"/>
          </a:xfrm>
        </p:spPr>
        <p:txBody>
          <a:bodyPr>
            <a:normAutofit fontScale="90000"/>
          </a:bodyPr>
          <a:lstStyle/>
          <a:p>
            <a:r>
              <a:rPr lang="ru-RU" dirty="0" smtClean="0"/>
              <a:t>Во дворце 5 корпусов и около 15о комнат, в том числе 9 парадных залов</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04" y="1340768"/>
            <a:ext cx="9136096" cy="5763354"/>
          </a:xfrm>
        </p:spPr>
      </p:pic>
    </p:spTree>
    <p:extLst>
      <p:ext uri="{BB962C8B-B14F-4D97-AF65-F5344CB8AC3E}">
        <p14:creationId xmlns:p14="http://schemas.microsoft.com/office/powerpoint/2010/main" val="2607339300"/>
      </p:ext>
    </p:extLst>
  </p:cSld>
  <p:clrMapOvr>
    <a:masterClrMapping/>
  </p:clrMapOvr>
  <p:transition spd="slow">
    <p:wheel spokes="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7369" y="0"/>
            <a:ext cx="10248567" cy="6858000"/>
          </a:xfrm>
        </p:spPr>
      </p:pic>
    </p:spTree>
    <p:extLst>
      <p:ext uri="{BB962C8B-B14F-4D97-AF65-F5344CB8AC3E}">
        <p14:creationId xmlns:p14="http://schemas.microsoft.com/office/powerpoint/2010/main" val="29141135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686800" cy="838200"/>
          </a:xfrm>
        </p:spPr>
        <p:txBody>
          <a:bodyPr>
            <a:noAutofit/>
          </a:bodyPr>
          <a:lstStyle/>
          <a:p>
            <a:r>
              <a:rPr lang="ru-RU" sz="4800" dirty="0" smtClean="0"/>
              <a:t>Массандровский дворец</a:t>
            </a:r>
            <a:endParaRPr lang="ru-RU" sz="4800" dirty="0"/>
          </a:p>
        </p:txBody>
      </p:sp>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124744"/>
            <a:ext cx="8640960" cy="6021322"/>
          </a:xfrm>
        </p:spPr>
      </p:pic>
    </p:spTree>
    <p:extLst>
      <p:ext uri="{BB962C8B-B14F-4D97-AF65-F5344CB8AC3E}">
        <p14:creationId xmlns:p14="http://schemas.microsoft.com/office/powerpoint/2010/main" val="20689571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332656"/>
            <a:ext cx="8686800" cy="838200"/>
          </a:xfrm>
        </p:spPr>
        <p:txBody>
          <a:bodyPr>
            <a:noAutofit/>
          </a:bodyPr>
          <a:lstStyle/>
          <a:p>
            <a:r>
              <a:rPr lang="ru-RU" sz="1800" dirty="0"/>
              <a:t>Строительство дворца началось в 1881 г. по проекту французского архитектора </a:t>
            </a:r>
            <a:r>
              <a:rPr lang="ru-RU" sz="1800" dirty="0" err="1"/>
              <a:t>Бушара</a:t>
            </a:r>
            <a:r>
              <a:rPr lang="ru-RU" sz="1800" dirty="0"/>
              <a:t>. Дворец предназначался для сына князя Воронцова — Семена Михайловича, но строительство было остановлено в связи со смертью заказчика. В 1892 г. земли и неоконченное строительство были приобретены для Александра </a:t>
            </a:r>
            <a:r>
              <a:rPr lang="ru-RU" sz="1800" dirty="0" err="1"/>
              <a:t>III</a:t>
            </a:r>
            <a:r>
              <a:rPr lang="ru-RU" sz="1800" dirty="0"/>
              <a:t>. </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1484784"/>
            <a:ext cx="8784976" cy="5588787"/>
          </a:xfrm>
        </p:spPr>
      </p:pic>
    </p:spTree>
    <p:extLst>
      <p:ext uri="{BB962C8B-B14F-4D97-AF65-F5344CB8AC3E}">
        <p14:creationId xmlns:p14="http://schemas.microsoft.com/office/powerpoint/2010/main" val="252946431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000" dirty="0"/>
              <a:t>По новому проекту архитектора </a:t>
            </a:r>
            <a:r>
              <a:rPr lang="ru-RU" sz="2000" dirty="0" err="1"/>
              <a:t>М.Месмахера</a:t>
            </a:r>
            <a:r>
              <a:rPr lang="ru-RU" sz="2000" dirty="0"/>
              <a:t> дворец стал более декоративен, так как предназначался лишь для отдыха и не имел апартаментов для приемов и парадных залов. В окончательном варианте дворец приобрел характер архитектуры раннего барокко — стиля Людовика </a:t>
            </a:r>
            <a:r>
              <a:rPr lang="ru-RU" sz="2000" dirty="0" err="1"/>
              <a:t>XIII</a:t>
            </a:r>
            <a:r>
              <a:rPr lang="ru-RU" sz="2000" dirty="0"/>
              <a:t>. Его даже называли «маленьким Версалем ».</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1916832"/>
            <a:ext cx="7704856" cy="5116506"/>
          </a:xfrm>
        </p:spPr>
      </p:pic>
    </p:spTree>
    <p:extLst>
      <p:ext uri="{BB962C8B-B14F-4D97-AF65-F5344CB8AC3E}">
        <p14:creationId xmlns:p14="http://schemas.microsoft.com/office/powerpoint/2010/main" val="18647894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16632"/>
            <a:ext cx="8686800" cy="838200"/>
          </a:xfrm>
        </p:spPr>
        <p:txBody>
          <a:bodyPr>
            <a:noAutofit/>
          </a:bodyPr>
          <a:lstStyle/>
          <a:p>
            <a:r>
              <a:rPr lang="ru-RU" sz="2400" dirty="0"/>
              <a:t>На первых двух этажах дворца — экспозиция интерьера  </a:t>
            </a:r>
            <a:r>
              <a:rPr lang="ru-RU" sz="2400" dirty="0" err="1"/>
              <a:t>XIX</a:t>
            </a:r>
            <a:r>
              <a:rPr lang="ru-RU" sz="2400" dirty="0"/>
              <a:t> века, на третьем — постоянно действующие выставки.</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96752"/>
            <a:ext cx="9144000" cy="5832648"/>
          </a:xfrm>
        </p:spPr>
      </p:pic>
    </p:spTree>
    <p:extLst>
      <p:ext uri="{BB962C8B-B14F-4D97-AF65-F5344CB8AC3E}">
        <p14:creationId xmlns:p14="http://schemas.microsoft.com/office/powerpoint/2010/main" val="9126485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4128" y="0"/>
            <a:ext cx="10348148" cy="6858000"/>
          </a:xfrm>
        </p:spPr>
      </p:pic>
    </p:spTree>
    <p:extLst>
      <p:ext uri="{BB962C8B-B14F-4D97-AF65-F5344CB8AC3E}">
        <p14:creationId xmlns:p14="http://schemas.microsoft.com/office/powerpoint/2010/main" val="8880050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16632"/>
            <a:ext cx="8686800" cy="838200"/>
          </a:xfrm>
        </p:spPr>
        <p:txBody>
          <a:bodyPr>
            <a:normAutofit/>
          </a:bodyPr>
          <a:lstStyle/>
          <a:p>
            <a:r>
              <a:rPr lang="ru-RU" sz="4400" dirty="0" smtClean="0"/>
              <a:t>Винные подвалы </a:t>
            </a:r>
            <a:r>
              <a:rPr lang="ru-RU" sz="4400" dirty="0" err="1" smtClean="0"/>
              <a:t>массандры</a:t>
            </a:r>
            <a:endParaRPr lang="ru-RU" sz="4400"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1052736"/>
            <a:ext cx="7990052" cy="5992539"/>
          </a:xfrm>
        </p:spPr>
      </p:pic>
    </p:spTree>
    <p:extLst>
      <p:ext uri="{BB962C8B-B14F-4D97-AF65-F5344CB8AC3E}">
        <p14:creationId xmlns:p14="http://schemas.microsoft.com/office/powerpoint/2010/main" val="4456621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8560" y="0"/>
            <a:ext cx="9718244" cy="7288683"/>
          </a:xfrm>
        </p:spPr>
      </p:pic>
    </p:spTree>
    <p:extLst>
      <p:ext uri="{BB962C8B-B14F-4D97-AF65-F5344CB8AC3E}">
        <p14:creationId xmlns:p14="http://schemas.microsoft.com/office/powerpoint/2010/main" val="33152375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4232"/>
            <a:ext cx="8686800" cy="838200"/>
          </a:xfrm>
        </p:spPr>
        <p:txBody>
          <a:bodyPr>
            <a:noAutofit/>
          </a:bodyPr>
          <a:lstStyle/>
          <a:p>
            <a:r>
              <a:rPr lang="ru-RU" sz="6600" dirty="0" smtClean="0"/>
              <a:t>Ласточкино гнездо</a:t>
            </a:r>
            <a:endParaRPr lang="ru-RU" sz="6600"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52736"/>
            <a:ext cx="9178632" cy="6051626"/>
          </a:xfrm>
        </p:spPr>
      </p:pic>
    </p:spTree>
    <p:extLst>
      <p:ext uri="{BB962C8B-B14F-4D97-AF65-F5344CB8AC3E}">
        <p14:creationId xmlns:p14="http://schemas.microsoft.com/office/powerpoint/2010/main" val="25231223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686800" cy="838200"/>
          </a:xfrm>
        </p:spPr>
        <p:txBody>
          <a:bodyPr>
            <a:noAutofit/>
          </a:bodyPr>
          <a:lstStyle/>
          <a:p>
            <a:r>
              <a:rPr lang="ru-RU" sz="6000" dirty="0" err="1" smtClean="0"/>
              <a:t>Ливадийский</a:t>
            </a:r>
            <a:r>
              <a:rPr lang="ru-RU" sz="6000" dirty="0" smtClean="0"/>
              <a:t> дворец</a:t>
            </a:r>
            <a:endParaRPr lang="ru-RU" sz="60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5360" y="1484784"/>
            <a:ext cx="9267264" cy="5212836"/>
          </a:xfrm>
          <a:prstGeom prst="rect">
            <a:avLst/>
          </a:prstGeom>
          <a:ln>
            <a:noFill/>
          </a:ln>
          <a:effectLst>
            <a:softEdge rad="112500"/>
          </a:effectLst>
        </p:spPr>
      </p:pic>
    </p:spTree>
    <p:extLst>
      <p:ext uri="{BB962C8B-B14F-4D97-AF65-F5344CB8AC3E}">
        <p14:creationId xmlns:p14="http://schemas.microsoft.com/office/powerpoint/2010/main" val="40166987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8686800" cy="838200"/>
          </a:xfrm>
        </p:spPr>
        <p:txBody>
          <a:bodyPr>
            <a:noAutofit/>
          </a:bodyPr>
          <a:lstStyle/>
          <a:p>
            <a:r>
              <a:rPr lang="ru-RU" sz="2000" dirty="0"/>
              <a:t>Замок «Ласточкино гнездо» расположен недалеко от Ялты, в </a:t>
            </a:r>
            <a:r>
              <a:rPr lang="ru-RU" sz="2000" dirty="0" smtClean="0"/>
              <a:t>посёлке </a:t>
            </a:r>
            <a:r>
              <a:rPr lang="ru-RU" sz="2000" dirty="0" err="1"/>
              <a:t>Гаспра</a:t>
            </a:r>
            <a:r>
              <a:rPr lang="ru-RU" sz="2000" dirty="0"/>
              <a:t>, на отвесной 40-метровой скале Аврора. Здесь, на мысе Ай-</a:t>
            </a:r>
            <a:r>
              <a:rPr lang="ru-RU" sz="2000" dirty="0" err="1"/>
              <a:t>Тодор</a:t>
            </a:r>
            <a:r>
              <a:rPr lang="ru-RU" sz="2000" dirty="0"/>
              <a:t>, в незапамятные времена располагался античный храм.</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73312" y="1079592"/>
            <a:ext cx="3974092" cy="5976664"/>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088" y="1698104"/>
            <a:ext cx="6502400" cy="4739640"/>
          </a:xfrm>
          <a:prstGeom prst="rect">
            <a:avLst/>
          </a:prstGeom>
        </p:spPr>
      </p:pic>
    </p:spTree>
    <p:extLst>
      <p:ext uri="{BB962C8B-B14F-4D97-AF65-F5344CB8AC3E}">
        <p14:creationId xmlns:p14="http://schemas.microsoft.com/office/powerpoint/2010/main" val="334601963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457200"/>
            <a:ext cx="3403104" cy="5996136"/>
          </a:xfrm>
        </p:spPr>
        <p:txBody>
          <a:bodyPr>
            <a:noAutofit/>
          </a:bodyPr>
          <a:lstStyle/>
          <a:p>
            <a:r>
              <a:rPr lang="ru-RU" sz="2000" dirty="0"/>
              <a:t> В 1911 году участок купил нефтяной промышленник барон </a:t>
            </a:r>
            <a:r>
              <a:rPr lang="ru-RU" sz="2000" dirty="0" err="1"/>
              <a:t>Штейнгель</a:t>
            </a:r>
            <a:r>
              <a:rPr lang="ru-RU" sz="2000" dirty="0"/>
              <a:t> и поручил строительство инженеру Шервуду. Годом позже на этом месте выросло оригинальное здание в неоготическом стиле — «Ласточкино гнездо», которое напоминает средневековый рыцарский замок, похожий на крепости, возвышающиеся по берегам Рейна.</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79912" y="-214288"/>
            <a:ext cx="6965703" cy="7084120"/>
          </a:xfrm>
        </p:spPr>
      </p:pic>
    </p:spTree>
    <p:extLst>
      <p:ext uri="{BB962C8B-B14F-4D97-AF65-F5344CB8AC3E}">
        <p14:creationId xmlns:p14="http://schemas.microsoft.com/office/powerpoint/2010/main" val="7372992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a:t>Во время страшного землетрясения 1927 г. часть опорной скалы рухнула в море, и обзорная площадка замка угрожающе нависла над пропастью. После реставрации замок сохранялся как архитектурный памятник.</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1844824"/>
            <a:ext cx="7272808" cy="4876404"/>
          </a:xfrm>
        </p:spPr>
      </p:pic>
    </p:spTree>
    <p:extLst>
      <p:ext uri="{BB962C8B-B14F-4D97-AF65-F5344CB8AC3E}">
        <p14:creationId xmlns:p14="http://schemas.microsoft.com/office/powerpoint/2010/main" val="34483871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16632"/>
            <a:ext cx="8686800" cy="838200"/>
          </a:xfrm>
        </p:spPr>
        <p:txBody>
          <a:bodyPr>
            <a:normAutofit/>
          </a:bodyPr>
          <a:lstStyle/>
          <a:p>
            <a:r>
              <a:rPr lang="ru-RU" sz="4800" dirty="0"/>
              <a:t> Дворец графини Паниной</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1052736"/>
            <a:ext cx="7560840" cy="5670630"/>
          </a:xfrm>
        </p:spPr>
      </p:pic>
    </p:spTree>
    <p:extLst>
      <p:ext uri="{BB962C8B-B14F-4D97-AF65-F5344CB8AC3E}">
        <p14:creationId xmlns:p14="http://schemas.microsoft.com/office/powerpoint/2010/main" val="28160854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smtClean="0">
                <a:effectLst/>
              </a:rPr>
              <a:t/>
            </a:r>
            <a:br>
              <a:rPr lang="ru-RU" sz="2400" b="1" dirty="0" smtClean="0">
                <a:effectLst/>
              </a:rPr>
            </a:br>
            <a:r>
              <a:rPr lang="ru-RU" sz="2400" b="1" dirty="0">
                <a:effectLst/>
              </a:rPr>
              <a:t/>
            </a:r>
            <a:br>
              <a:rPr lang="ru-RU" sz="2400" b="1" dirty="0">
                <a:effectLst/>
              </a:rPr>
            </a:br>
            <a:r>
              <a:rPr lang="ru-RU" sz="2400" b="1" dirty="0" smtClean="0">
                <a:effectLst/>
              </a:rPr>
              <a:t/>
            </a:r>
            <a:br>
              <a:rPr lang="ru-RU" sz="2400" b="1" dirty="0" smtClean="0">
                <a:effectLst/>
              </a:rPr>
            </a:br>
            <a:r>
              <a:rPr lang="ru-RU" sz="2400" b="1" dirty="0">
                <a:effectLst/>
              </a:rPr>
              <a:t/>
            </a:r>
            <a:br>
              <a:rPr lang="ru-RU" sz="2400" b="1" dirty="0">
                <a:effectLst/>
              </a:rPr>
            </a:br>
            <a:r>
              <a:rPr lang="ru-RU" sz="2400" b="1" dirty="0" smtClean="0">
                <a:effectLst/>
              </a:rPr>
              <a:t/>
            </a:r>
            <a:br>
              <a:rPr lang="ru-RU" sz="2400" b="1" dirty="0" smtClean="0">
                <a:effectLst/>
              </a:rPr>
            </a:br>
            <a:r>
              <a:rPr lang="ru-RU" sz="2400" b="1" dirty="0">
                <a:effectLst/>
              </a:rPr>
              <a:t/>
            </a:r>
            <a:br>
              <a:rPr lang="ru-RU" sz="2400" b="1" dirty="0">
                <a:effectLst/>
              </a:rPr>
            </a:br>
            <a:r>
              <a:rPr lang="ru-RU" sz="2400" b="1" dirty="0" smtClean="0">
                <a:effectLst/>
              </a:rPr>
              <a:t/>
            </a:r>
            <a:br>
              <a:rPr lang="ru-RU" sz="2400" b="1" dirty="0" smtClean="0">
                <a:effectLst/>
              </a:rPr>
            </a:br>
            <a:r>
              <a:rPr lang="ru-RU" sz="2400" b="1" dirty="0">
                <a:effectLst/>
              </a:rPr>
              <a:t/>
            </a:r>
            <a:br>
              <a:rPr lang="ru-RU" sz="2400" b="1" dirty="0">
                <a:effectLst/>
              </a:rPr>
            </a:br>
            <a:r>
              <a:rPr lang="ru-RU" sz="2400" b="1" dirty="0" smtClean="0">
                <a:effectLst/>
              </a:rPr>
              <a:t/>
            </a:r>
            <a:br>
              <a:rPr lang="ru-RU" sz="2400" b="1" dirty="0" smtClean="0">
                <a:effectLst/>
              </a:rPr>
            </a:br>
            <a:r>
              <a:rPr lang="ru-RU" sz="2400" b="1" dirty="0">
                <a:effectLst/>
              </a:rPr>
              <a:t/>
            </a:r>
            <a:br>
              <a:rPr lang="ru-RU" sz="2400" b="1" dirty="0">
                <a:effectLst/>
              </a:rPr>
            </a:br>
            <a:r>
              <a:rPr lang="ru-RU" sz="2400" b="1" dirty="0" smtClean="0">
                <a:effectLst/>
              </a:rPr>
              <a:t/>
            </a:r>
            <a:br>
              <a:rPr lang="ru-RU" sz="2400" b="1" dirty="0" smtClean="0">
                <a:effectLst/>
              </a:rPr>
            </a:br>
            <a:r>
              <a:rPr lang="ru-RU" sz="2400" b="1" dirty="0">
                <a:effectLst/>
              </a:rPr>
              <a:t/>
            </a:r>
            <a:br>
              <a:rPr lang="ru-RU" sz="2400" b="1" dirty="0">
                <a:effectLst/>
              </a:rPr>
            </a:br>
            <a:r>
              <a:rPr lang="ru-RU" sz="2400" b="1" dirty="0" smtClean="0">
                <a:effectLst/>
              </a:rPr>
              <a:t/>
            </a:r>
            <a:br>
              <a:rPr lang="ru-RU" sz="2400" b="1" dirty="0" smtClean="0">
                <a:effectLst/>
              </a:rPr>
            </a:br>
            <a:r>
              <a:rPr lang="ru-RU" sz="2400" b="1" dirty="0" smtClean="0">
                <a:effectLst/>
              </a:rPr>
              <a:t>Дворец </a:t>
            </a:r>
            <a:r>
              <a:rPr lang="ru-RU" sz="2400" b="1" dirty="0">
                <a:effectLst/>
              </a:rPr>
              <a:t>Паниной</a:t>
            </a:r>
            <a:r>
              <a:rPr lang="ru-RU" sz="2400" dirty="0">
                <a:effectLst/>
              </a:rPr>
              <a:t> - жилой площадью 145 м2, имеет 12 жилых комнат, камины, галереи, балконы, террасы и богатое внутреннее убранство. Две башни в готическом стиле </a:t>
            </a:r>
            <a:r>
              <a:rPr lang="ru-RU" sz="2400" dirty="0" err="1">
                <a:effectLst/>
              </a:rPr>
              <a:t>стилизованны</a:t>
            </a:r>
            <a:r>
              <a:rPr lang="ru-RU" sz="2400" dirty="0">
                <a:effectLst/>
              </a:rPr>
              <a:t> в верхней части под бойницы. Весь дворец построен в стиле средневекового замка. Предполагалось еще подобие рва, но на него у Голицына не хватило денег, а Панина на этом месте видела роскошный парк и фонтаны. Парк при дворце Паниной был весьма уникален, в нем произрастало около 100 видов различных растений, из них около 40 видов были завезены в Крым со всех уголков нашей планеты. Много растений было куплено в Никитском ботаническом саду. Несколько розариев, тенистые аллеи и чудные беседки служили украшением этого чудесного места. </a:t>
            </a:r>
            <a:endParaRPr lang="ru-RU" sz="2400" dirty="0"/>
          </a:p>
        </p:txBody>
      </p:sp>
      <p:sp>
        <p:nvSpPr>
          <p:cNvPr id="3" name="Объект 2"/>
          <p:cNvSpPr>
            <a:spLocks noGrp="1"/>
          </p:cNvSpPr>
          <p:nvPr>
            <p:ph idx="1"/>
          </p:nvPr>
        </p:nvSpPr>
        <p:spPr/>
        <p:txBody>
          <a:bodyPr/>
          <a:lstStyle/>
          <a:p>
            <a:endParaRPr lang="ru-RU" dirty="0"/>
          </a:p>
        </p:txBody>
      </p:sp>
    </p:spTree>
    <p:extLst>
      <p:ext uri="{BB962C8B-B14F-4D97-AF65-F5344CB8AC3E}">
        <p14:creationId xmlns:p14="http://schemas.microsoft.com/office/powerpoint/2010/main" val="1089468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232"/>
            <a:ext cx="8686800" cy="838200"/>
          </a:xfrm>
        </p:spPr>
        <p:txBody>
          <a:bodyPr>
            <a:normAutofit/>
          </a:bodyPr>
          <a:lstStyle/>
          <a:p>
            <a:r>
              <a:rPr lang="ru-RU" sz="4000" dirty="0"/>
              <a:t>Дворец и парк </a:t>
            </a:r>
            <a:r>
              <a:rPr lang="ru-RU" sz="4000" dirty="0" err="1"/>
              <a:t>Харакс</a:t>
            </a:r>
            <a:r>
              <a:rPr lang="ru-RU" sz="4000" dirty="0"/>
              <a:t> в </a:t>
            </a:r>
            <a:r>
              <a:rPr lang="ru-RU" sz="4000" dirty="0" err="1"/>
              <a:t>Гаспре</a:t>
            </a:r>
            <a:endParaRPr lang="ru-RU" sz="4000"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124744"/>
            <a:ext cx="8493943" cy="5593274"/>
          </a:xfrm>
        </p:spPr>
      </p:pic>
    </p:spTree>
    <p:extLst>
      <p:ext uri="{BB962C8B-B14F-4D97-AF65-F5344CB8AC3E}">
        <p14:creationId xmlns:p14="http://schemas.microsoft.com/office/powerpoint/2010/main" val="12870217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ru-RU" dirty="0"/>
              <a:t>Вилла </a:t>
            </a:r>
            <a:r>
              <a:rPr lang="ru-RU" dirty="0" err="1"/>
              <a:t>Харакс</a:t>
            </a:r>
            <a:r>
              <a:rPr lang="ru-RU" dirty="0"/>
              <a:t> принадлежала представителям императорского дома Романовых, а после революции превратилась в санаторий «Днепр». Сохранился и большой пейзажный парк XIX века с можжевеловой рощей и «античной» беседкой. Сейчас вилла </a:t>
            </a:r>
            <a:r>
              <a:rPr lang="ru-RU" dirty="0" err="1"/>
              <a:t>Харакс</a:t>
            </a:r>
            <a:r>
              <a:rPr lang="ru-RU" dirty="0"/>
              <a:t> является одним из корпусов санатория.</a:t>
            </a:r>
          </a:p>
        </p:txBody>
      </p:sp>
    </p:spTree>
    <p:extLst>
      <p:ext uri="{BB962C8B-B14F-4D97-AF65-F5344CB8AC3E}">
        <p14:creationId xmlns:p14="http://schemas.microsoft.com/office/powerpoint/2010/main" val="814358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8686800" cy="838200"/>
          </a:xfrm>
        </p:spPr>
        <p:txBody>
          <a:bodyPr/>
          <a:lstStyle/>
          <a:p>
            <a:r>
              <a:rPr lang="ru-RU" dirty="0"/>
              <a:t>Дача купца Стахеева в Алуште</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08" y="1020823"/>
            <a:ext cx="9414801" cy="5837177"/>
          </a:xfrm>
        </p:spPr>
      </p:pic>
    </p:spTree>
    <p:extLst>
      <p:ext uri="{BB962C8B-B14F-4D97-AF65-F5344CB8AC3E}">
        <p14:creationId xmlns:p14="http://schemas.microsoft.com/office/powerpoint/2010/main" val="20164178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70000" lnSpcReduction="20000"/>
          </a:bodyPr>
          <a:lstStyle/>
          <a:p>
            <a:r>
              <a:rPr lang="ru-RU" b="1" dirty="0"/>
              <a:t>Проект дача Стахеева</a:t>
            </a:r>
            <a:r>
              <a:rPr lang="ru-RU" dirty="0"/>
              <a:t> был разработан в 1879 году и в 1882 году был полностью реализован и сдан в эксплуатацию. До 1885 года продолжались работы по обустройству парковой зоны: высадке декоративных деревьев, создание тенистых скверов и живых изгородей. В те времена ландшафтный дизайн вписывали в природный ландшафт, а не так как сейчас ровняли все с землей и высаживали заново. Именно метод вписывания в естественную природу позволил сохранить множество редких растений, в частности, старинные платаны (чинары), их средний возраст свыше 100 лет, а самой старой из них уже давно перевалило за 300-летие. Посетить чинары сейчас можно в Приморском парке города Алушты, он до революции был частью парковой зоны особняка Стахеева.</a:t>
            </a:r>
          </a:p>
        </p:txBody>
      </p:sp>
    </p:spTree>
    <p:extLst>
      <p:ext uri="{BB962C8B-B14F-4D97-AF65-F5344CB8AC3E}">
        <p14:creationId xmlns:p14="http://schemas.microsoft.com/office/powerpoint/2010/main" val="3240664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686800" cy="838200"/>
          </a:xfrm>
        </p:spPr>
        <p:txBody>
          <a:bodyPr/>
          <a:lstStyle/>
          <a:p>
            <a:r>
              <a:rPr lang="ru-RU" dirty="0"/>
              <a:t>Дворец Голицына в Новом Свете</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52736"/>
            <a:ext cx="10094746" cy="6575387"/>
          </a:xfrm>
        </p:spPr>
      </p:pic>
    </p:spTree>
    <p:extLst>
      <p:ext uri="{BB962C8B-B14F-4D97-AF65-F5344CB8AC3E}">
        <p14:creationId xmlns:p14="http://schemas.microsoft.com/office/powerpoint/2010/main" val="7759540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a:solidFill>
                  <a:srgbClr val="000000"/>
                </a:solidFill>
                <a:effectLst/>
                <a:latin typeface="+mn-lt"/>
              </a:rPr>
              <a:t>Некогда Ливадия была летней резиденцией русских царей. </a:t>
            </a:r>
            <a:r>
              <a:rPr lang="ru-RU" sz="2400" dirty="0" err="1">
                <a:solidFill>
                  <a:srgbClr val="000000"/>
                </a:solidFill>
                <a:effectLst/>
                <a:latin typeface="+mn-lt"/>
              </a:rPr>
              <a:t>Ливадийский</a:t>
            </a:r>
            <a:r>
              <a:rPr lang="ru-RU" sz="2400" dirty="0">
                <a:solidFill>
                  <a:srgbClr val="000000"/>
                </a:solidFill>
                <a:effectLst/>
                <a:latin typeface="+mn-lt"/>
              </a:rPr>
              <a:t> </a:t>
            </a:r>
            <a:r>
              <a:rPr lang="ru-RU" sz="2400" dirty="0" smtClean="0">
                <a:solidFill>
                  <a:srgbClr val="000000"/>
                </a:solidFill>
                <a:effectLst/>
                <a:latin typeface="+mn-lt"/>
              </a:rPr>
              <a:t>дворец - </a:t>
            </a:r>
            <a:r>
              <a:rPr lang="ru-RU" sz="2400" dirty="0">
                <a:solidFill>
                  <a:srgbClr val="000000"/>
                </a:solidFill>
                <a:effectLst/>
                <a:latin typeface="+mn-lt"/>
              </a:rPr>
              <a:t>последнее сооружение, воздвигнутое в Российской империи для семейства Романовых.</a:t>
            </a:r>
            <a:endParaRPr lang="ru-RU" sz="2400" dirty="0">
              <a:latin typeface="+mn-lt"/>
            </a:endParaRPr>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700808"/>
            <a:ext cx="9144000" cy="5040560"/>
          </a:xfrm>
        </p:spPr>
      </p:pic>
    </p:spTree>
    <p:extLst>
      <p:ext uri="{BB962C8B-B14F-4D97-AF65-F5344CB8AC3E}">
        <p14:creationId xmlns:p14="http://schemas.microsoft.com/office/powerpoint/2010/main" val="254267426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ru-RU" b="1" dirty="0"/>
              <a:t>Дворец Голицына </a:t>
            </a:r>
            <a:r>
              <a:rPr lang="ru-RU" dirty="0"/>
              <a:t>более популярным сделал визит императора Российской империи Николая 2 в 1902 г.. Он посетил замок со своей семьёй во время путешествия по Крымскому полуострову. Император оставил сообщение под портретом Голицына Александра Николаевича простым карандашом, в то время как сам хозяин дома был в отъезде.</a:t>
            </a:r>
          </a:p>
        </p:txBody>
      </p:sp>
    </p:spTree>
    <p:extLst>
      <p:ext uri="{BB962C8B-B14F-4D97-AF65-F5344CB8AC3E}">
        <p14:creationId xmlns:p14="http://schemas.microsoft.com/office/powerpoint/2010/main" val="1354524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34712"/>
            <a:ext cx="8686800" cy="838200"/>
          </a:xfrm>
        </p:spPr>
        <p:txBody>
          <a:bodyPr/>
          <a:lstStyle/>
          <a:p>
            <a:r>
              <a:rPr lang="ru-RU" dirty="0"/>
              <a:t>Дача-дворец </a:t>
            </a:r>
            <a:r>
              <a:rPr lang="ru-RU" dirty="0" err="1"/>
              <a:t>Стамболи</a:t>
            </a:r>
            <a:r>
              <a:rPr lang="ru-RU" dirty="0"/>
              <a:t> в Феодосии</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973473"/>
            <a:ext cx="7846036" cy="5884527"/>
          </a:xfrm>
        </p:spPr>
      </p:pic>
    </p:spTree>
    <p:extLst>
      <p:ext uri="{BB962C8B-B14F-4D97-AF65-F5344CB8AC3E}">
        <p14:creationId xmlns:p14="http://schemas.microsoft.com/office/powerpoint/2010/main" val="33418487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ru-RU" dirty="0"/>
              <a:t>На фоне современных зданий Феодосии в районе набережной ярко выделяется причудливый дворец в восточном стиле. Ассиметричный архитектурный ансамбль был возведен в 1914 году для семьи табачных фабрикантов </a:t>
            </a:r>
            <a:r>
              <a:rPr lang="ru-RU" dirty="0" err="1"/>
              <a:t>Стамболи</a:t>
            </a:r>
            <a:r>
              <a:rPr lang="ru-RU" dirty="0"/>
              <a:t>.</a:t>
            </a:r>
          </a:p>
        </p:txBody>
      </p:sp>
    </p:spTree>
    <p:extLst>
      <p:ext uri="{BB962C8B-B14F-4D97-AF65-F5344CB8AC3E}">
        <p14:creationId xmlns:p14="http://schemas.microsoft.com/office/powerpoint/2010/main" val="3627297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4360" y="188640"/>
            <a:ext cx="8686800" cy="838200"/>
          </a:xfrm>
        </p:spPr>
        <p:txBody>
          <a:bodyPr/>
          <a:lstStyle/>
          <a:p>
            <a:r>
              <a:rPr lang="ru-RU" dirty="0"/>
              <a:t>Ханский дворец в Бахчисарае</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1052736"/>
            <a:ext cx="8332047" cy="5589240"/>
          </a:xfrm>
        </p:spPr>
      </p:pic>
    </p:spTree>
    <p:extLst>
      <p:ext uri="{BB962C8B-B14F-4D97-AF65-F5344CB8AC3E}">
        <p14:creationId xmlns:p14="http://schemas.microsoft.com/office/powerpoint/2010/main" val="39702283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92500" lnSpcReduction="20000"/>
          </a:bodyPr>
          <a:lstStyle/>
          <a:p>
            <a:r>
              <a:rPr lang="ru-RU" dirty="0"/>
              <a:t>Строительство этого удивительного дворца началось в 16 веке, в период правления хана Сахиб I </a:t>
            </a:r>
            <a:r>
              <a:rPr lang="ru-RU" dirty="0" err="1"/>
              <a:t>Гирея</a:t>
            </a:r>
            <a:r>
              <a:rPr lang="ru-RU" dirty="0"/>
              <a:t>. Ранее резиденция крымских ханов располагалась в другом месте, но двор рос, ширился, и в итоге самому правителю, вельможам, многочисленной прислуге и охране стало тесно. Тогда и было решение построить новый дворец, который сегодня мы имеем счастье наблюдать. Самые старые постройки комплекса — это Большая Ханская мечеть и бани Сары-</a:t>
            </a:r>
            <a:r>
              <a:rPr lang="ru-RU" dirty="0" err="1"/>
              <a:t>Гюзель</a:t>
            </a:r>
            <a:r>
              <a:rPr lang="ru-RU" dirty="0"/>
              <a:t>, возведенные в 1532 г.</a:t>
            </a:r>
          </a:p>
        </p:txBody>
      </p:sp>
    </p:spTree>
    <p:extLst>
      <p:ext uri="{BB962C8B-B14F-4D97-AF65-F5344CB8AC3E}">
        <p14:creationId xmlns:p14="http://schemas.microsoft.com/office/powerpoint/2010/main" val="4271491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6000" dirty="0"/>
              <a:t>Дворец </a:t>
            </a:r>
            <a:r>
              <a:rPr lang="ru-RU" sz="6000" dirty="0" err="1"/>
              <a:t>Суук</a:t>
            </a:r>
            <a:r>
              <a:rPr lang="ru-RU" sz="6000" dirty="0"/>
              <a:t>-Су</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32379"/>
            <a:ext cx="9159280" cy="4957459"/>
          </a:xfrm>
        </p:spPr>
      </p:pic>
    </p:spTree>
    <p:extLst>
      <p:ext uri="{BB962C8B-B14F-4D97-AF65-F5344CB8AC3E}">
        <p14:creationId xmlns:p14="http://schemas.microsoft.com/office/powerpoint/2010/main" val="15065582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70000" lnSpcReduction="20000"/>
          </a:bodyPr>
          <a:lstStyle/>
          <a:p>
            <a:r>
              <a:rPr lang="ru-RU" dirty="0"/>
              <a:t>Место, на котором возведен особняк-дворец, само по себе является легендарным. По разным версиям, в 8-10 веке здесь проживали потомки аланов или крымские готы. В течение нескольких лет в этой местности проводили раскопки советские ученые-исследователи. Потом на территории был основан дендрарий.</a:t>
            </a:r>
          </a:p>
          <a:p>
            <a:r>
              <a:rPr lang="ru-RU" dirty="0"/>
              <a:t>Большой участок площадью в 40 га был собственностью семейной пары – инженера-мостостроителя Владимира Березина и его жены Ольги Соловьевой. Изначально планировалось, что дворец станет частью высокодоходного курортного городка. Уже были построены к этому времени казино, ресторан, водолечебницы, гостиницы. Строительством дворцового сооружения руководил известный архитектор Краснов, и уже в 1903 году работы были завершены. Но до полной сдачи дворца в эксплуатацию глава семьи не дожил.</a:t>
            </a:r>
          </a:p>
          <a:p>
            <a:endParaRPr lang="ru-RU" dirty="0"/>
          </a:p>
        </p:txBody>
      </p:sp>
    </p:spTree>
    <p:extLst>
      <p:ext uri="{BB962C8B-B14F-4D97-AF65-F5344CB8AC3E}">
        <p14:creationId xmlns:p14="http://schemas.microsoft.com/office/powerpoint/2010/main" val="3897424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8686800" cy="838200"/>
          </a:xfrm>
        </p:spPr>
        <p:txBody>
          <a:bodyPr/>
          <a:lstStyle/>
          <a:p>
            <a:r>
              <a:rPr lang="ru-RU" dirty="0"/>
              <a:t>Дача </a:t>
            </a:r>
            <a:r>
              <a:rPr lang="ru-RU" dirty="0" err="1"/>
              <a:t>Милос</a:t>
            </a:r>
            <a:r>
              <a:rPr lang="ru-RU" dirty="0"/>
              <a:t> в Феодосии</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196752"/>
            <a:ext cx="8280920" cy="5517164"/>
          </a:xfrm>
        </p:spPr>
      </p:pic>
    </p:spTree>
    <p:extLst>
      <p:ext uri="{BB962C8B-B14F-4D97-AF65-F5344CB8AC3E}">
        <p14:creationId xmlns:p14="http://schemas.microsoft.com/office/powerpoint/2010/main" val="11668227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92500" lnSpcReduction="20000"/>
          </a:bodyPr>
          <a:lstStyle/>
          <a:p>
            <a:r>
              <a:rPr lang="ru-RU" dirty="0"/>
              <a:t>Дача </a:t>
            </a:r>
            <a:r>
              <a:rPr lang="ru-RU" dirty="0" err="1"/>
              <a:t>Милос</a:t>
            </a:r>
            <a:r>
              <a:rPr lang="ru-RU" dirty="0"/>
              <a:t> была построена в 1911 году, ее архитектором был выбран Пискунов М.Ф., который и воплотил столь интересный проект в жизнь. Заказчиком выступил Ибрагим Самуилович Крымов - один из потомков караимской династии Крымовых, известных в ту пору на крымском полуострове. Семья Крымовых прославилась в торговле, банковской сфере и во многих ремеслах.</a:t>
            </a:r>
          </a:p>
          <a:p>
            <a:r>
              <a:rPr lang="ru-RU" dirty="0"/>
              <a:t/>
            </a:r>
            <a:br>
              <a:rPr lang="ru-RU" dirty="0"/>
            </a:br>
            <a:endParaRPr lang="ru-RU" dirty="0"/>
          </a:p>
        </p:txBody>
      </p:sp>
    </p:spTree>
    <p:extLst>
      <p:ext uri="{BB962C8B-B14F-4D97-AF65-F5344CB8AC3E}">
        <p14:creationId xmlns:p14="http://schemas.microsoft.com/office/powerpoint/2010/main" val="817159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16632"/>
            <a:ext cx="8686800" cy="838200"/>
          </a:xfrm>
        </p:spPr>
        <p:txBody>
          <a:bodyPr/>
          <a:lstStyle/>
          <a:p>
            <a:r>
              <a:rPr lang="ru-RU" dirty="0"/>
              <a:t>Дворец </a:t>
            </a:r>
            <a:r>
              <a:rPr lang="ru-RU" dirty="0" err="1"/>
              <a:t>Дюльбер</a:t>
            </a:r>
            <a:r>
              <a:rPr lang="ru-RU" dirty="0"/>
              <a:t> в Кореизе</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908720"/>
            <a:ext cx="8134068" cy="6100551"/>
          </a:xfrm>
        </p:spPr>
      </p:pic>
    </p:spTree>
    <p:extLst>
      <p:ext uri="{BB962C8B-B14F-4D97-AF65-F5344CB8AC3E}">
        <p14:creationId xmlns:p14="http://schemas.microsoft.com/office/powerpoint/2010/main" val="3578637808"/>
      </p:ext>
    </p:extLst>
  </p:cSld>
  <p:clrMapOvr>
    <a:masterClrMapping/>
  </p:clrMapOvr>
  <p:transition spd="slow">
    <p:wheel spokes="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000" dirty="0">
                <a:solidFill>
                  <a:srgbClr val="000000"/>
                </a:solidFill>
                <a:effectLst/>
              </a:rPr>
              <a:t>Дворец, возведенный в стиле Итальянского возрождения, является живописнейшим строением в окрестностях Ялты. Каждый из фасадов дворца имеет свой собственный неповторимый облик.</a:t>
            </a:r>
            <a:endParaRPr lang="ru-RU" sz="20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556792"/>
            <a:ext cx="9144000" cy="5184576"/>
          </a:xfrm>
        </p:spPr>
      </p:pic>
    </p:spTree>
    <p:extLst>
      <p:ext uri="{BB962C8B-B14F-4D97-AF65-F5344CB8AC3E}">
        <p14:creationId xmlns:p14="http://schemas.microsoft.com/office/powerpoint/2010/main" val="2248576881"/>
      </p:ext>
    </p:extLst>
  </p:cSld>
  <p:clrMapOvr>
    <a:masterClrMapping/>
  </p:clrMapOvr>
  <p:transition spd="slow">
    <p:wheel spokes="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85000" lnSpcReduction="20000"/>
          </a:bodyPr>
          <a:lstStyle/>
          <a:p>
            <a:pPr fontAlgn="base"/>
            <a:r>
              <a:rPr lang="ru-RU" dirty="0" err="1"/>
              <a:t>Дюльбер</a:t>
            </a:r>
            <a:r>
              <a:rPr lang="ru-RU" dirty="0"/>
              <a:t> — </a:t>
            </a:r>
            <a:r>
              <a:rPr lang="ru-RU" b="1" dirty="0">
                <a:hlinkClick r:id="rId2"/>
              </a:rPr>
              <a:t>дворец</a:t>
            </a:r>
            <a:r>
              <a:rPr lang="ru-RU" dirty="0"/>
              <a:t> в поселке Кореиз, бывшая резиденция Романовых, окружен роскошным парком.</a:t>
            </a:r>
          </a:p>
          <a:p>
            <a:pPr fontAlgn="base"/>
            <a:r>
              <a:rPr lang="ru-RU" dirty="0"/>
              <a:t>Главное украшение зеленой зоны — аллея веерных пальм перед центральным входом. Площадь исторической части парка — 6 гектаров, и эту территорию вполне можно счесть ботаническим садом из-за разнообразия растительности: кедры и сосны, кипарисы и секвойи. В парке немало роз, есть бассейны с водяными лилиями и фонтаны.</a:t>
            </a:r>
          </a:p>
          <a:p>
            <a:pPr fontAlgn="base"/>
            <a:r>
              <a:rPr lang="ru-RU" dirty="0"/>
              <a:t>Сейчас парк – территория </a:t>
            </a:r>
            <a:r>
              <a:rPr lang="ru-RU" b="1" dirty="0"/>
              <a:t>санатория «</a:t>
            </a:r>
            <a:r>
              <a:rPr lang="ru-RU" b="1" dirty="0" err="1"/>
              <a:t>Дюльбер</a:t>
            </a:r>
            <a:r>
              <a:rPr lang="ru-RU" b="1" dirty="0"/>
              <a:t>»</a:t>
            </a:r>
            <a:r>
              <a:rPr lang="ru-RU" dirty="0"/>
              <a:t>, открытая для туристов лишь в рамках организованной экскурсии.</a:t>
            </a:r>
          </a:p>
          <a:p>
            <a:endParaRPr lang="ru-RU" dirty="0"/>
          </a:p>
        </p:txBody>
      </p:sp>
    </p:spTree>
    <p:extLst>
      <p:ext uri="{BB962C8B-B14F-4D97-AF65-F5344CB8AC3E}">
        <p14:creationId xmlns:p14="http://schemas.microsoft.com/office/powerpoint/2010/main" val="2390990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686800" cy="838200"/>
          </a:xfrm>
        </p:spPr>
        <p:txBody>
          <a:bodyPr/>
          <a:lstStyle/>
          <a:p>
            <a:r>
              <a:rPr lang="ru-RU" dirty="0" err="1"/>
              <a:t>Юсуповский</a:t>
            </a:r>
            <a:r>
              <a:rPr lang="ru-RU" dirty="0"/>
              <a:t> дом в Балаклаве</a:t>
            </a:r>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7504" y="1124744"/>
            <a:ext cx="8846408" cy="5879733"/>
          </a:xfrm>
        </p:spPr>
      </p:pic>
    </p:spTree>
    <p:extLst>
      <p:ext uri="{BB962C8B-B14F-4D97-AF65-F5344CB8AC3E}">
        <p14:creationId xmlns:p14="http://schemas.microsoft.com/office/powerpoint/2010/main" val="15513958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70000" lnSpcReduction="20000"/>
          </a:bodyPr>
          <a:lstStyle/>
          <a:p>
            <a:r>
              <a:rPr lang="ru-RU" dirty="0"/>
              <a:t>В начале ХХ века в Балаклаве было построено красивого вида имение, тогда же оно было приобретено семейством Юсуповых, и располагалось в западной части </a:t>
            </a:r>
            <a:r>
              <a:rPr lang="ru-RU" dirty="0" err="1"/>
              <a:t>Балаклавской</a:t>
            </a:r>
            <a:r>
              <a:rPr lang="ru-RU" dirty="0"/>
              <a:t> бухты на Таврической набережной. Династия Юсуповых была одной из самых состоятельных в имперской России. Ее глава, князь Феликс Феликсович Юсупов граф Сумароков-</a:t>
            </a:r>
            <a:r>
              <a:rPr lang="ru-RU" dirty="0" err="1"/>
              <a:t>Эльстен</a:t>
            </a:r>
            <a:r>
              <a:rPr lang="ru-RU" dirty="0"/>
              <a:t> – </a:t>
            </a:r>
            <a:r>
              <a:rPr lang="ru-RU" dirty="0" err="1"/>
              <a:t>главноначальствующий</a:t>
            </a:r>
            <a:r>
              <a:rPr lang="ru-RU" dirty="0"/>
              <a:t> над городом Москва, вместе со своей супругой княгиней Зинаидой Юсуповой питали особую любовь к Крымскому полуострову. Доказательством этому служат роскошное имение в Кореизе, что в 17 километрах от города Ялта по южному берегу Крыма, еще одно имение в горной части полуострова, на окраине небольшой татарской деревни </a:t>
            </a:r>
            <a:r>
              <a:rPr lang="ru-RU" dirty="0" err="1"/>
              <a:t>Коккозы</a:t>
            </a:r>
            <a:r>
              <a:rPr lang="ru-RU" dirty="0"/>
              <a:t>, сейчас это село Соколиное, а также вышеупомянутый дом на Таврической набережной, сейчас это памятник архитектуры и истории начала ХХ века и является культурным наследием Крыма.</a:t>
            </a:r>
            <a:endParaRPr lang="ru-RU" dirty="0"/>
          </a:p>
        </p:txBody>
      </p:sp>
    </p:spTree>
    <p:extLst>
      <p:ext uri="{BB962C8B-B14F-4D97-AF65-F5344CB8AC3E}">
        <p14:creationId xmlns:p14="http://schemas.microsoft.com/office/powerpoint/2010/main" val="2287749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232"/>
            <a:ext cx="8686800" cy="838200"/>
          </a:xfrm>
        </p:spPr>
        <p:txBody>
          <a:bodyPr/>
          <a:lstStyle/>
          <a:p>
            <a:r>
              <a:rPr lang="ru-RU" dirty="0" err="1"/>
              <a:t>Юсуповский</a:t>
            </a:r>
            <a:r>
              <a:rPr lang="ru-RU" dirty="0"/>
              <a:t> дворец в Кореизе</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692696"/>
            <a:ext cx="8854148" cy="6640611"/>
          </a:xfrm>
        </p:spPr>
      </p:pic>
    </p:spTree>
    <p:extLst>
      <p:ext uri="{BB962C8B-B14F-4D97-AF65-F5344CB8AC3E}">
        <p14:creationId xmlns:p14="http://schemas.microsoft.com/office/powerpoint/2010/main" val="26656237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70000" lnSpcReduction="20000"/>
          </a:bodyPr>
          <a:lstStyle/>
          <a:p>
            <a:r>
              <a:rPr lang="ru-RU" dirty="0" err="1"/>
              <a:t>амой</a:t>
            </a:r>
            <a:r>
              <a:rPr lang="ru-RU" dirty="0"/>
              <a:t> первой владелицей этого имения была княгиня Голицына А. С. Для неё здесь был построен дворец, так называемый, «Розовый домик». А вокруг него на территории более шестнадцати гектаров был разбит парк, проектом которого стал уже известный садовод Карл Кебах, визитной карточкой которого является </a:t>
            </a:r>
            <a:r>
              <a:rPr lang="ru-RU" u="sng" dirty="0" err="1">
                <a:hlinkClick r:id="rId2"/>
              </a:rPr>
              <a:t>Ливадийский</a:t>
            </a:r>
            <a:r>
              <a:rPr lang="ru-RU" u="sng" dirty="0">
                <a:hlinkClick r:id="rId2"/>
              </a:rPr>
              <a:t> парк</a:t>
            </a:r>
            <a:r>
              <a:rPr lang="ru-RU" dirty="0"/>
              <a:t>. Что же касается построек, то все они проходили под руководством архитектора Ф. </a:t>
            </a:r>
            <a:r>
              <a:rPr lang="ru-RU" dirty="0" err="1"/>
              <a:t>Эльсона</a:t>
            </a:r>
            <a:r>
              <a:rPr lang="ru-RU" dirty="0"/>
              <a:t>.</a:t>
            </a:r>
          </a:p>
          <a:p>
            <a:r>
              <a:rPr lang="ru-RU" dirty="0"/>
              <a:t>После княгини Голицыной, дворец с парком стали принадлежать виноделу Морозову, и только в 1880 году это всё стало собственностью бывшего московского генерал-губернатора Феликса Юсупова. Семья Юсуповых относилась к одним из самых богатых в Российской Империи, поэтому они решили переделать дворцовое имение с учётом своих вкусов и предпочтений.</a:t>
            </a:r>
          </a:p>
          <a:p>
            <a:endParaRPr lang="ru-RU" dirty="0"/>
          </a:p>
        </p:txBody>
      </p:sp>
    </p:spTree>
    <p:extLst>
      <p:ext uri="{BB962C8B-B14F-4D97-AF65-F5344CB8AC3E}">
        <p14:creationId xmlns:p14="http://schemas.microsoft.com/office/powerpoint/2010/main" val="36003530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Дворец княгини Гагариной в Утесе</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340768"/>
            <a:ext cx="8512945" cy="5040560"/>
          </a:xfrm>
        </p:spPr>
      </p:pic>
    </p:spTree>
    <p:extLst>
      <p:ext uri="{BB962C8B-B14F-4D97-AF65-F5344CB8AC3E}">
        <p14:creationId xmlns:p14="http://schemas.microsoft.com/office/powerpoint/2010/main" val="231561745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77500" lnSpcReduction="20000"/>
          </a:bodyPr>
          <a:lstStyle/>
          <a:p>
            <a:r>
              <a:rPr lang="ru-RU" dirty="0"/>
              <a:t>Дворец княгини Гагариной в Алуште является одним из самых красивых замков Крыма, построенном в модном стиле модерн с элементами готики. Прилегающая к дворцу территория имеет статус памятника природы (мыс </a:t>
            </a:r>
            <a:r>
              <a:rPr lang="ru-RU" dirty="0" err="1"/>
              <a:t>Плака</a:t>
            </a:r>
            <a:r>
              <a:rPr lang="ru-RU" dirty="0"/>
              <a:t>) и архитектуры (парк Утёс-</a:t>
            </a:r>
            <a:r>
              <a:rPr lang="ru-RU" dirty="0" err="1"/>
              <a:t>Карасан</a:t>
            </a:r>
            <a:r>
              <a:rPr lang="ru-RU" dirty="0"/>
              <a:t>). В наше время во дворце княгини Гагариной расположен санаторий «Утёс». Рядом с замком сохранилась действующая до сих пор домовая церковь семьи Гагариных, которая сейчас называется храм Александра Невского, и прекраснейший парк, в котором произрастает множество редких и даже уникальных растений. На месте современного санатория расположена обзорная смотровая площадка с красивейшим обозрением мыса </a:t>
            </a:r>
            <a:r>
              <a:rPr lang="ru-RU" dirty="0" err="1"/>
              <a:t>Плака</a:t>
            </a:r>
            <a:r>
              <a:rPr lang="ru-RU" dirty="0"/>
              <a:t>.</a:t>
            </a:r>
            <a:endParaRPr lang="ru-RU" dirty="0"/>
          </a:p>
        </p:txBody>
      </p:sp>
    </p:spTree>
    <p:extLst>
      <p:ext uri="{BB962C8B-B14F-4D97-AF65-F5344CB8AC3E}">
        <p14:creationId xmlns:p14="http://schemas.microsoft.com/office/powerpoint/2010/main" val="42055362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232"/>
            <a:ext cx="8686800" cy="838200"/>
          </a:xfrm>
        </p:spPr>
        <p:txBody>
          <a:bodyPr/>
          <a:lstStyle/>
          <a:p>
            <a:r>
              <a:rPr lang="ru-RU" dirty="0"/>
              <a:t>Дворец графа </a:t>
            </a:r>
            <a:r>
              <a:rPr lang="ru-RU" dirty="0" err="1"/>
              <a:t>Мордвинова</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836712"/>
            <a:ext cx="8799263" cy="5866175"/>
          </a:xfrm>
        </p:spPr>
      </p:pic>
    </p:spTree>
    <p:extLst>
      <p:ext uri="{BB962C8B-B14F-4D97-AF65-F5344CB8AC3E}">
        <p14:creationId xmlns:p14="http://schemas.microsoft.com/office/powerpoint/2010/main" val="2494559224"/>
      </p:ext>
    </p:extLst>
  </p:cSld>
  <p:clrMapOvr>
    <a:masterClrMapping/>
  </p:clrMapOvr>
  <p:transition spd="slow">
    <p:randomBar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92500" lnSpcReduction="10000"/>
          </a:bodyPr>
          <a:lstStyle/>
          <a:p>
            <a:r>
              <a:rPr lang="ru-RU" dirty="0"/>
              <a:t>Дворец графа </a:t>
            </a:r>
            <a:r>
              <a:rPr lang="ru-RU" dirty="0" err="1"/>
              <a:t>Мордвинова</a:t>
            </a:r>
            <a:r>
              <a:rPr lang="ru-RU" dirty="0"/>
              <a:t> — величественное и самобытное здание, памятник архитектуры, расположенный в Ялте. Среди множества неординарных сооружений Крымского побережья это выделяется внешним сходством с виллами Средиземноморья. Впечатление усиливает красивый парк, окружающий здание. В нем растет множество редких субтропических растений, многие из которых занесены в Красную книгу. </a:t>
            </a:r>
            <a:endParaRPr lang="ru-RU" dirty="0"/>
          </a:p>
        </p:txBody>
      </p:sp>
    </p:spTree>
    <p:extLst>
      <p:ext uri="{BB962C8B-B14F-4D97-AF65-F5344CB8AC3E}">
        <p14:creationId xmlns:p14="http://schemas.microsoft.com/office/powerpoint/2010/main" val="8554157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8424"/>
            <a:ext cx="8686800" cy="838200"/>
          </a:xfrm>
        </p:spPr>
        <p:txBody>
          <a:bodyPr/>
          <a:lstStyle/>
          <a:p>
            <a:r>
              <a:rPr lang="ru-RU" dirty="0"/>
              <a:t>Дворец эмира Бухарского в Ялте</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908720"/>
            <a:ext cx="8725832" cy="5820062"/>
          </a:xfrm>
        </p:spPr>
      </p:pic>
    </p:spTree>
    <p:extLst>
      <p:ext uri="{BB962C8B-B14F-4D97-AF65-F5344CB8AC3E}">
        <p14:creationId xmlns:p14="http://schemas.microsoft.com/office/powerpoint/2010/main" val="177216199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000" dirty="0">
                <a:solidFill>
                  <a:srgbClr val="000000"/>
                </a:solidFill>
                <a:effectLst/>
              </a:rPr>
              <a:t>В Большом зале </a:t>
            </a:r>
            <a:r>
              <a:rPr lang="ru-RU" sz="2000" dirty="0" err="1">
                <a:solidFill>
                  <a:srgbClr val="000000"/>
                </a:solidFill>
                <a:effectLst/>
              </a:rPr>
              <a:t>Ливадийского</a:t>
            </a:r>
            <a:r>
              <a:rPr lang="ru-RU" sz="2000" dirty="0">
                <a:solidFill>
                  <a:srgbClr val="000000"/>
                </a:solidFill>
                <a:effectLst/>
              </a:rPr>
              <a:t> дворца в феврале 1945 года на знаменитой Ялтинской конференции Сталин, Рузвельт и Черчилль решали судьбу послевоенной Европы. Американский президент был настолько очарован дворцом, что упомянул о своем желании жить здесь по истечении срока </a:t>
            </a:r>
            <a:r>
              <a:rPr lang="ru-RU" sz="2000" dirty="0" smtClean="0">
                <a:solidFill>
                  <a:srgbClr val="000000"/>
                </a:solidFill>
                <a:effectLst/>
              </a:rPr>
              <a:t>14 </a:t>
            </a:r>
            <a:r>
              <a:rPr lang="ru-RU" sz="2000" dirty="0">
                <a:solidFill>
                  <a:srgbClr val="000000"/>
                </a:solidFill>
                <a:effectLst/>
              </a:rPr>
              <a:t>президентских полномочий.</a:t>
            </a:r>
            <a:endParaRPr lang="ru-RU" sz="2000" dirty="0"/>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60" y="1844824"/>
            <a:ext cx="9134440" cy="5311120"/>
          </a:xfrm>
        </p:spPr>
      </p:pic>
    </p:spTree>
    <p:extLst>
      <p:ext uri="{BB962C8B-B14F-4D97-AF65-F5344CB8AC3E}">
        <p14:creationId xmlns:p14="http://schemas.microsoft.com/office/powerpoint/2010/main" val="359532124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92500" lnSpcReduction="20000"/>
          </a:bodyPr>
          <a:lstStyle/>
          <a:p>
            <a:r>
              <a:rPr lang="ru-RU" b="1" dirty="0"/>
              <a:t>Дворец эмира Бухарского</a:t>
            </a:r>
            <a:r>
              <a:rPr lang="ru-RU" dirty="0"/>
              <a:t> - один из самых красивых в Крыму, но в силу своего размещения в санатории не получил большую известность среди туристов. Попасть во дворец можно только через проходную санатория «Ялта», экскурсий или обзорных рассказов на территории санатория не проводят. Сейчас дворец отдан под санаторную библиотеку.&lt; Дворец эмира Бухарского, да и сам эмир Бухарский - Сеид Абдул </a:t>
            </a:r>
            <a:r>
              <a:rPr lang="ru-RU" dirty="0" err="1"/>
              <a:t>Ахад</a:t>
            </a:r>
            <a:r>
              <a:rPr lang="ru-RU" dirty="0"/>
              <a:t> Хан, тесно связаны с историей Ялты и дружбы, связавшей эмира с семьями князей Юсупова и Романова.</a:t>
            </a:r>
            <a:endParaRPr lang="ru-RU" dirty="0"/>
          </a:p>
        </p:txBody>
      </p:sp>
    </p:spTree>
    <p:extLst>
      <p:ext uri="{BB962C8B-B14F-4D97-AF65-F5344CB8AC3E}">
        <p14:creationId xmlns:p14="http://schemas.microsoft.com/office/powerpoint/2010/main" val="960951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16632"/>
            <a:ext cx="8686800" cy="838200"/>
          </a:xfrm>
        </p:spPr>
        <p:txBody>
          <a:bodyPr>
            <a:normAutofit fontScale="90000"/>
          </a:bodyPr>
          <a:lstStyle/>
          <a:p>
            <a:r>
              <a:rPr lang="ru-RU" dirty="0">
                <a:solidFill>
                  <a:srgbClr val="000000"/>
                </a:solidFill>
                <a:effectLst/>
                <a:latin typeface="arial"/>
              </a:rPr>
              <a:t>Черчилль, Рузвельт и Сталин на Ялтинской конференции.</a:t>
            </a: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24744"/>
            <a:ext cx="9285380" cy="6336705"/>
          </a:xfrm>
        </p:spPr>
      </p:pic>
    </p:spTree>
    <p:extLst>
      <p:ext uri="{BB962C8B-B14F-4D97-AF65-F5344CB8AC3E}">
        <p14:creationId xmlns:p14="http://schemas.microsoft.com/office/powerpoint/2010/main" val="40240277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1216" y="476672"/>
            <a:ext cx="8686800" cy="838200"/>
          </a:xfrm>
        </p:spPr>
        <p:txBody>
          <a:bodyPr>
            <a:noAutofit/>
          </a:bodyPr>
          <a:lstStyle/>
          <a:p>
            <a:r>
              <a:rPr lang="ru-RU" sz="5400" dirty="0" err="1" smtClean="0"/>
              <a:t>Воронцовский</a:t>
            </a:r>
            <a:r>
              <a:rPr lang="ru-RU" sz="5400" dirty="0" smtClean="0"/>
              <a:t> дворец</a:t>
            </a:r>
            <a:endParaRPr lang="ru-RU" sz="54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92" y="1484784"/>
            <a:ext cx="9144000" cy="5215509"/>
          </a:xfrm>
        </p:spPr>
      </p:pic>
    </p:spTree>
    <p:extLst>
      <p:ext uri="{BB962C8B-B14F-4D97-AF65-F5344CB8AC3E}">
        <p14:creationId xmlns:p14="http://schemas.microsoft.com/office/powerpoint/2010/main" val="917706344"/>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000" b="1" dirty="0" err="1">
                <a:solidFill>
                  <a:srgbClr val="000000"/>
                </a:solidFill>
                <a:effectLst/>
                <a:latin typeface="Tahoma"/>
              </a:rPr>
              <a:t>Воронцовский</a:t>
            </a:r>
            <a:r>
              <a:rPr lang="ru-RU" sz="2000" b="1" dirty="0">
                <a:solidFill>
                  <a:srgbClr val="000000"/>
                </a:solidFill>
                <a:effectLst/>
                <a:latin typeface="Tahoma"/>
              </a:rPr>
              <a:t> дворец — </a:t>
            </a:r>
            <a:r>
              <a:rPr lang="ru-RU" sz="2000" dirty="0">
                <a:solidFill>
                  <a:srgbClr val="000000"/>
                </a:solidFill>
                <a:effectLst/>
                <a:latin typeface="Tahoma"/>
              </a:rPr>
              <a:t>это уникальный памятник архитектуры первой половины </a:t>
            </a:r>
            <a:r>
              <a:rPr lang="ru-RU" sz="2000" dirty="0" err="1">
                <a:solidFill>
                  <a:srgbClr val="000000"/>
                </a:solidFill>
                <a:effectLst/>
                <a:latin typeface="Tahoma"/>
              </a:rPr>
              <a:t>XIX</a:t>
            </a:r>
            <a:r>
              <a:rPr lang="ru-RU" sz="2000" dirty="0">
                <a:solidFill>
                  <a:srgbClr val="000000"/>
                </a:solidFill>
                <a:effectLst/>
                <a:latin typeface="Tahoma"/>
              </a:rPr>
              <a:t> века строился как резиденция государственного деятеля России, генерал-губернатора Новороссийского края Михаила Воронцова.</a:t>
            </a:r>
            <a:endParaRPr lang="ru-RU" sz="2000"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50187"/>
            <a:ext cx="9221697" cy="5187205"/>
          </a:xfrm>
        </p:spPr>
      </p:pic>
    </p:spTree>
    <p:extLst>
      <p:ext uri="{BB962C8B-B14F-4D97-AF65-F5344CB8AC3E}">
        <p14:creationId xmlns:p14="http://schemas.microsoft.com/office/powerpoint/2010/main" val="591231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620688"/>
            <a:ext cx="8686800" cy="838200"/>
          </a:xfrm>
        </p:spPr>
        <p:txBody>
          <a:bodyPr>
            <a:noAutofit/>
          </a:bodyPr>
          <a:lstStyle/>
          <a:p>
            <a:pPr algn="just"/>
            <a:r>
              <a:rPr lang="ru-RU" sz="1800" dirty="0" err="1">
                <a:solidFill>
                  <a:srgbClr val="000000"/>
                </a:solidFill>
                <a:effectLst/>
              </a:rPr>
              <a:t>Воронцовский</a:t>
            </a:r>
            <a:r>
              <a:rPr lang="ru-RU" sz="1800" dirty="0">
                <a:solidFill>
                  <a:srgbClr val="000000"/>
                </a:solidFill>
                <a:effectLst/>
              </a:rPr>
              <a:t> дворец строился на протяжении 20 лет — с 1828 по 1848 годы.</a:t>
            </a:r>
            <a:br>
              <a:rPr lang="ru-RU" sz="1800" dirty="0">
                <a:solidFill>
                  <a:srgbClr val="000000"/>
                </a:solidFill>
                <a:effectLst/>
              </a:rPr>
            </a:br>
            <a:endParaRPr lang="ru-RU" sz="1800" dirty="0">
              <a:solidFill>
                <a:srgbClr val="000000"/>
              </a:solidFill>
              <a:effectLst/>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60" y="1268760"/>
            <a:ext cx="9313593" cy="5820996"/>
          </a:xfrm>
        </p:spPr>
      </p:pic>
    </p:spTree>
    <p:extLst>
      <p:ext uri="{BB962C8B-B14F-4D97-AF65-F5344CB8AC3E}">
        <p14:creationId xmlns:p14="http://schemas.microsoft.com/office/powerpoint/2010/main" val="251524463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290</TotalTime>
  <Words>945</Words>
  <Application>Microsoft Office PowerPoint</Application>
  <PresentationFormat>Экран (4:3)</PresentationFormat>
  <Paragraphs>55</Paragraphs>
  <Slides>50</Slides>
  <Notes>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50</vt:i4>
      </vt:variant>
    </vt:vector>
  </HeadingPairs>
  <TitlesOfParts>
    <vt:vector size="57" baseType="lpstr">
      <vt:lpstr>Arial</vt:lpstr>
      <vt:lpstr>Calibri</vt:lpstr>
      <vt:lpstr>Franklin Gothic Book</vt:lpstr>
      <vt:lpstr>Franklin Gothic Medium</vt:lpstr>
      <vt:lpstr>Tahoma</vt:lpstr>
      <vt:lpstr>Wingdings 2</vt:lpstr>
      <vt:lpstr>Трек</vt:lpstr>
      <vt:lpstr>Дворцы Крыма</vt:lpstr>
      <vt:lpstr>Ливадийский дворец</vt:lpstr>
      <vt:lpstr>Некогда Ливадия была летней резиденцией русских царей. Ливадийский дворец - последнее сооружение, воздвигнутое в Российской империи для семейства Романовых.</vt:lpstr>
      <vt:lpstr>Дворец, возведенный в стиле Итальянского возрождения, является живописнейшим строением в окрестностях Ялты. Каждый из фасадов дворца имеет свой собственный неповторимый облик.</vt:lpstr>
      <vt:lpstr>В Большом зале Ливадийского дворца в феврале 1945 года на знаменитой Ялтинской конференции Сталин, Рузвельт и Черчилль решали судьбу послевоенной Европы. Американский президент был настолько очарован дворцом, что упомянул о своем желании жить здесь по истечении срока 14 президентских полномочий.</vt:lpstr>
      <vt:lpstr>Черчилль, Рузвельт и Сталин на Ялтинской конференции.</vt:lpstr>
      <vt:lpstr>Воронцовский дворец</vt:lpstr>
      <vt:lpstr>Воронцовский дворец — это уникальный памятник архитектуры первой половины XIX века строился как резиденция государственного деятеля России, генерал-губернатора Новороссийского края Михаила Воронцова.</vt:lpstr>
      <vt:lpstr>Воронцовский дворец строился на протяжении 20 лет — с 1828 по 1848 годы. </vt:lpstr>
      <vt:lpstr>Во дворце 5 корпусов и около 15о комнат, в том числе 9 парадных залов</vt:lpstr>
      <vt:lpstr>Презентация PowerPoint</vt:lpstr>
      <vt:lpstr>Массандровский дворец</vt:lpstr>
      <vt:lpstr>Строительство дворца началось в 1881 г. по проекту французского архитектора Бушара. Дворец предназначался для сына князя Воронцова — Семена Михайловича, но строительство было остановлено в связи со смертью заказчика. В 1892 г. земли и неоконченное строительство были приобретены для Александра III. </vt:lpstr>
      <vt:lpstr>По новому проекту архитектора М.Месмахера дворец стал более декоративен, так как предназначался лишь для отдыха и не имел апартаментов для приемов и парадных залов. В окончательном варианте дворец приобрел характер архитектуры раннего барокко — стиля Людовика XIII. Его даже называли «маленьким Версалем ».</vt:lpstr>
      <vt:lpstr>На первых двух этажах дворца — экспозиция интерьера  XIX века, на третьем — постоянно действующие выставки.</vt:lpstr>
      <vt:lpstr>Презентация PowerPoint</vt:lpstr>
      <vt:lpstr>Винные подвалы массандры</vt:lpstr>
      <vt:lpstr>Презентация PowerPoint</vt:lpstr>
      <vt:lpstr>Ласточкино гнездо</vt:lpstr>
      <vt:lpstr>Замок «Ласточкино гнездо» расположен недалеко от Ялты, в посёлке Гаспра, на отвесной 40-метровой скале Аврора. Здесь, на мысе Ай-Тодор, в незапамятные времена располагался античный храм.</vt:lpstr>
      <vt:lpstr> В 1911 году участок купил нефтяной промышленник барон Штейнгель и поручил строительство инженеру Шервуду. Годом позже на этом месте выросло оригинальное здание в неоготическом стиле — «Ласточкино гнездо», которое напоминает средневековый рыцарский замок, похожий на крепости, возвышающиеся по берегам Рейна.</vt:lpstr>
      <vt:lpstr>Во время страшного землетрясения 1927 г. часть опорной скалы рухнула в море, и обзорная площадка замка угрожающе нависла над пропастью. После реставрации замок сохранялся как архитектурный памятник.</vt:lpstr>
      <vt:lpstr> Дворец графини Паниной</vt:lpstr>
      <vt:lpstr>             Дворец Паниной - жилой площадью 145 м2, имеет 12 жилых комнат, камины, галереи, балконы, террасы и богатое внутреннее убранство. Две башни в готическом стиле стилизованны в верхней части под бойницы. Весь дворец построен в стиле средневекового замка. Предполагалось еще подобие рва, но на него у Голицына не хватило денег, а Панина на этом месте видела роскошный парк и фонтаны. Парк при дворце Паниной был весьма уникален, в нем произрастало около 100 видов различных растений, из них около 40 видов были завезены в Крым со всех уголков нашей планеты. Много растений было куплено в Никитском ботаническом саду. Несколько розариев, тенистые аллеи и чудные беседки служили украшением этого чудесного места. </vt:lpstr>
      <vt:lpstr>Дворец и парк Харакс в Гаспре</vt:lpstr>
      <vt:lpstr>Презентация PowerPoint</vt:lpstr>
      <vt:lpstr>Дача купца Стахеева в Алуште</vt:lpstr>
      <vt:lpstr>Презентация PowerPoint</vt:lpstr>
      <vt:lpstr>Дворец Голицына в Новом Свете</vt:lpstr>
      <vt:lpstr>Презентация PowerPoint</vt:lpstr>
      <vt:lpstr>Дача-дворец Стамболи в Феодосии</vt:lpstr>
      <vt:lpstr>Презентация PowerPoint</vt:lpstr>
      <vt:lpstr>Ханский дворец в Бахчисарае</vt:lpstr>
      <vt:lpstr>Презентация PowerPoint</vt:lpstr>
      <vt:lpstr>Дворец Суук-Су</vt:lpstr>
      <vt:lpstr>Презентация PowerPoint</vt:lpstr>
      <vt:lpstr>Дача Милос в Феодосии</vt:lpstr>
      <vt:lpstr>Презентация PowerPoint</vt:lpstr>
      <vt:lpstr>Дворец Дюльбер в Кореизе</vt:lpstr>
      <vt:lpstr>Презентация PowerPoint</vt:lpstr>
      <vt:lpstr>Юсуповский дом в Балаклаве</vt:lpstr>
      <vt:lpstr>Презентация PowerPoint</vt:lpstr>
      <vt:lpstr>Юсуповский дворец в Кореизе</vt:lpstr>
      <vt:lpstr>Презентация PowerPoint</vt:lpstr>
      <vt:lpstr>Дворец княгини Гагариной в Утесе</vt:lpstr>
      <vt:lpstr>Презентация PowerPoint</vt:lpstr>
      <vt:lpstr>Дворец графа Мордвинова</vt:lpstr>
      <vt:lpstr>Презентация PowerPoint</vt:lpstr>
      <vt:lpstr>Дворец эмира Бухарского в Ялте</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Дворцы Крыма</dc:title>
  <dc:creator>Людмила</dc:creator>
  <cp:lastModifiedBy>Admin</cp:lastModifiedBy>
  <cp:revision>31</cp:revision>
  <dcterms:created xsi:type="dcterms:W3CDTF">2017-03-13T17:25:50Z</dcterms:created>
  <dcterms:modified xsi:type="dcterms:W3CDTF">2020-06-04T15:35:40Z</dcterms:modified>
</cp:coreProperties>
</file>