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1"/>
  </p:notesMasterIdLst>
  <p:sldIdLst>
    <p:sldId id="256" r:id="rId2"/>
    <p:sldId id="258" r:id="rId3"/>
    <p:sldId id="278" r:id="rId4"/>
    <p:sldId id="283" r:id="rId5"/>
    <p:sldId id="284" r:id="rId6"/>
    <p:sldId id="293" r:id="rId7"/>
    <p:sldId id="294" r:id="rId8"/>
    <p:sldId id="285" r:id="rId9"/>
    <p:sldId id="295" r:id="rId10"/>
    <p:sldId id="286" r:id="rId11"/>
    <p:sldId id="305" r:id="rId12"/>
    <p:sldId id="306" r:id="rId13"/>
    <p:sldId id="304" r:id="rId14"/>
    <p:sldId id="287" r:id="rId15"/>
    <p:sldId id="264" r:id="rId16"/>
    <p:sldId id="270" r:id="rId17"/>
    <p:sldId id="271" r:id="rId18"/>
    <p:sldId id="289" r:id="rId19"/>
    <p:sldId id="302" r:id="rId20"/>
    <p:sldId id="274" r:id="rId21"/>
    <p:sldId id="275" r:id="rId22"/>
    <p:sldId id="291" r:id="rId23"/>
    <p:sldId id="292" r:id="rId24"/>
    <p:sldId id="277" r:id="rId25"/>
    <p:sldId id="300" r:id="rId26"/>
    <p:sldId id="301" r:id="rId27"/>
    <p:sldId id="273" r:id="rId28"/>
    <p:sldId id="307" r:id="rId29"/>
    <p:sldId id="27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4" autoAdjust="0"/>
    <p:restoredTop sz="94660"/>
  </p:normalViewPr>
  <p:slideViewPr>
    <p:cSldViewPr>
      <p:cViewPr varScale="1">
        <p:scale>
          <a:sx n="81" d="100"/>
          <a:sy n="81" d="100"/>
        </p:scale>
        <p:origin x="10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8969C6-CB7E-42FA-929F-7475A86B2C16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A0F993-CF89-45F4-85CB-9505371043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815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A0F993-CF89-45F4-85CB-95053710431B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292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8675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2417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12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482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5987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6369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3124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5219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6914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68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4043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6306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58578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4225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9878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37157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950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27.05.2020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39984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33526"/>
          </a:xfrm>
        </p:spPr>
        <p:txBody>
          <a:bodyPr>
            <a:normAutofit/>
          </a:bodyPr>
          <a:lstStyle/>
          <a:p>
            <a:r>
              <a:rPr lang="ru-RU" sz="4800" b="1" dirty="0" smtClean="0"/>
              <a:t>История моды</a:t>
            </a:r>
            <a:endParaRPr lang="ru-RU" sz="4800" b="1" dirty="0"/>
          </a:p>
        </p:txBody>
      </p:sp>
      <p:pic>
        <p:nvPicPr>
          <p:cNvPr id="7" name="Содержимое 6" descr="изысканные прически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82016" y="980728"/>
            <a:ext cx="3347702" cy="5305792"/>
          </a:xfrm>
        </p:spPr>
      </p:pic>
      <p:sp>
        <p:nvSpPr>
          <p:cNvPr id="5" name="Прямоугольник 4"/>
          <p:cNvSpPr/>
          <p:nvPr/>
        </p:nvSpPr>
        <p:spPr>
          <a:xfrm>
            <a:off x="214282" y="4357694"/>
            <a:ext cx="4857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«МОДА» - ВРЕМЕННОЕ ПРЕОБЛАДАНИЕ ТЕХ ИЛИ ИНЫХ ВКУСОВ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214314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1300" b="1" dirty="0" smtClean="0"/>
              <a:t/>
            </a:r>
            <a:br>
              <a:rPr lang="ru-RU" sz="1300" b="1" dirty="0" smtClean="0"/>
            </a:br>
            <a:r>
              <a:rPr lang="ru-RU" sz="1300" b="1" dirty="0" smtClean="0"/>
              <a:t/>
            </a:r>
            <a:br>
              <a:rPr lang="ru-RU" sz="1300" b="1" dirty="0" smtClean="0"/>
            </a:br>
            <a:r>
              <a:rPr lang="ru-RU" sz="1300" b="1" dirty="0" smtClean="0"/>
              <a:t/>
            </a:r>
            <a:br>
              <a:rPr lang="ru-RU" sz="1300" b="1" dirty="0" smtClean="0"/>
            </a:br>
            <a:r>
              <a:rPr lang="ru-RU" sz="2000" b="1" dirty="0" smtClean="0">
                <a:latin typeface="Comic Sans MS" pitchFamily="66" charset="0"/>
              </a:rPr>
              <a:t>В древности  люди облачались в шкуры животных, чтобы  защититься от  холода. Позднее появилась  одежда из  ткани. Проходили  столетия, появлялись новые ткани, изменялся покрой  одежды.</a:t>
            </a:r>
            <a:br>
              <a:rPr lang="ru-RU" sz="2000" b="1" dirty="0" smtClean="0">
                <a:latin typeface="Comic Sans MS" pitchFamily="66" charset="0"/>
              </a:rPr>
            </a:br>
            <a:r>
              <a:rPr lang="ru-RU" sz="2000" b="1" dirty="0" smtClean="0">
                <a:latin typeface="Comic Sans MS" pitchFamily="66" charset="0"/>
              </a:rPr>
              <a:t>Люди  интересовались одеяниями  чужестранцев  и  копировали детали их гардероба. Так зарождалась мода – массовое увлечение новыми стилями в одежде. Но расцвела мода лишь в эпоху Возрождения.</a:t>
            </a:r>
            <a:br>
              <a:rPr lang="ru-RU" sz="2000" b="1" dirty="0" smtClean="0">
                <a:latin typeface="Comic Sans MS" pitchFamily="66" charset="0"/>
              </a:rPr>
            </a:br>
            <a:endParaRPr lang="ru-RU" sz="2000" b="1" dirty="0">
              <a:latin typeface="Comic Sans MS" pitchFamily="66" charset="0"/>
            </a:endParaRPr>
          </a:p>
        </p:txBody>
      </p:sp>
      <p:pic>
        <p:nvPicPr>
          <p:cNvPr id="6" name="Содержимое 5" descr="72674446_300pxRaphael.jpg"/>
          <p:cNvPicPr>
            <a:picLocks noGrp="1" noChangeAspect="1"/>
          </p:cNvPicPr>
          <p:nvPr>
            <p:ph sz="half" idx="13"/>
          </p:nvPr>
        </p:nvPicPr>
        <p:blipFill>
          <a:blip r:embed="rId2"/>
          <a:stretch>
            <a:fillRect/>
          </a:stretch>
        </p:blipFill>
        <p:spPr>
          <a:xfrm>
            <a:off x="1475656" y="3457193"/>
            <a:ext cx="1800200" cy="2274253"/>
          </a:xfrm>
        </p:spPr>
      </p:pic>
      <p:pic>
        <p:nvPicPr>
          <p:cNvPr id="5" name="Содержимое 4" descr="image_155986477164926022156711772810935524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32040" y="3556000"/>
            <a:ext cx="3048000" cy="2286000"/>
          </a:xfrm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193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 древние времена</a:t>
            </a:r>
            <a:br>
              <a:rPr lang="ru-RU" b="1" dirty="0" smtClean="0"/>
            </a:br>
            <a:r>
              <a:rPr lang="ru-RU" sz="2000" b="1" dirty="0" smtClean="0"/>
              <a:t>Примерно до 4 в. н.э.  одежда оставалась простой и незамысловатой. У большинства людей она состояла из туники и рубахи, а в холода накидывали  плащ.  И богатые, и бедные в одной стране одевались в одном стиле, разница состояла лишь в качестве тканей, блеске цветов и изысканности вышивки и украшений. 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i="1" u="sng" dirty="0" smtClean="0"/>
              <a:t>Греция и Рим: искусство драпировки</a:t>
            </a:r>
            <a:r>
              <a:rPr lang="ru-RU" sz="2000" b="1" dirty="0" smtClean="0"/>
              <a:t>                           </a:t>
            </a:r>
            <a:r>
              <a:rPr lang="ru-RU" sz="2000" b="1" i="1" u="sng" dirty="0" smtClean="0"/>
              <a:t>Египет: прозрачные ткани</a:t>
            </a:r>
            <a:endParaRPr lang="ru-RU" sz="2000" b="1" i="1" u="sng" dirty="0"/>
          </a:p>
        </p:txBody>
      </p:sp>
      <p:pic>
        <p:nvPicPr>
          <p:cNvPr id="6" name="Содержимое 5" descr="Одежда царей Древнего Египта.jpg"/>
          <p:cNvPicPr>
            <a:picLocks noGrp="1" noChangeAspect="1"/>
          </p:cNvPicPr>
          <p:nvPr>
            <p:ph sz="half" idx="13"/>
          </p:nvPr>
        </p:nvPicPr>
        <p:blipFill>
          <a:blip r:embed="rId2"/>
          <a:stretch>
            <a:fillRect/>
          </a:stretch>
        </p:blipFill>
        <p:spPr>
          <a:xfrm>
            <a:off x="899592" y="2852936"/>
            <a:ext cx="3044151" cy="3767138"/>
          </a:xfrm>
        </p:spPr>
      </p:pic>
      <p:pic>
        <p:nvPicPr>
          <p:cNvPr id="5" name="Содержимое 4" descr="одежда римлян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436096" y="2708920"/>
            <a:ext cx="2873993" cy="3759200"/>
          </a:xfrm>
        </p:spPr>
      </p:pic>
    </p:spTree>
    <p:extLst>
      <p:ext uri="{BB962C8B-B14F-4D97-AF65-F5344CB8AC3E}">
        <p14:creationId xmlns:p14="http://schemas.microsoft.com/office/powerpoint/2010/main" val="1982543940"/>
      </p:ext>
    </p:extLst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Древнегреческий стиль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56837"/>
            <a:ext cx="4087564" cy="322917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395" y="855425"/>
            <a:ext cx="4081657" cy="3230588"/>
          </a:xfrm>
        </p:spPr>
      </p:pic>
    </p:spTree>
    <p:extLst>
      <p:ext uri="{BB962C8B-B14F-4D97-AF65-F5344CB8AC3E}">
        <p14:creationId xmlns:p14="http://schemas.microsoft.com/office/powerpoint/2010/main" val="147948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Готический  стиль</a:t>
            </a:r>
            <a:endParaRPr lang="ru-RU" sz="36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33399"/>
            <a:ext cx="3133957" cy="427357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181" y="766637"/>
            <a:ext cx="4471419" cy="3729163"/>
          </a:xfrm>
        </p:spPr>
      </p:pic>
    </p:spTree>
    <p:extLst>
      <p:ext uri="{BB962C8B-B14F-4D97-AF65-F5344CB8AC3E}">
        <p14:creationId xmlns:p14="http://schemas.microsoft.com/office/powerpoint/2010/main" val="185134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78595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Средние века – рождение моды</a:t>
            </a:r>
            <a:br>
              <a:rPr lang="ru-RU" sz="3200" b="1" dirty="0" smtClean="0"/>
            </a:br>
            <a:r>
              <a:rPr lang="ru-RU" sz="2400" b="1" dirty="0" smtClean="0"/>
              <a:t>На протяжении Средних веков развивалось стремление к красивой  декорированной украшениями одежде и оригинальным головным уборам. Но лишь феодалы и члены их семей могли уделять внимание гардеробу. 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                                    </a:t>
            </a:r>
            <a:r>
              <a:rPr lang="ru-RU" sz="3100" b="1" i="1" u="sng" dirty="0" smtClean="0"/>
              <a:t>  Италия задает  тон</a:t>
            </a:r>
            <a:endParaRPr lang="ru-RU" sz="3100" b="1" i="1" u="sng" dirty="0"/>
          </a:p>
        </p:txBody>
      </p:sp>
      <p:pic>
        <p:nvPicPr>
          <p:cNvPr id="6" name="Содержимое 5" descr="76436909_Kranah_Lukas_starshiy.jpg"/>
          <p:cNvPicPr>
            <a:picLocks noGrp="1" noChangeAspect="1"/>
          </p:cNvPicPr>
          <p:nvPr>
            <p:ph sz="half" idx="13"/>
          </p:nvPr>
        </p:nvPicPr>
        <p:blipFill>
          <a:blip r:embed="rId2"/>
          <a:stretch>
            <a:fillRect/>
          </a:stretch>
        </p:blipFill>
        <p:spPr>
          <a:xfrm>
            <a:off x="683568" y="3428999"/>
            <a:ext cx="2690992" cy="3019267"/>
          </a:xfrm>
        </p:spPr>
      </p:pic>
      <p:pic>
        <p:nvPicPr>
          <p:cNvPr id="5" name="Содержимое 4" descr="0_1057c_a487b74d_XL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3833767" y="3284984"/>
            <a:ext cx="4686345" cy="3163282"/>
          </a:xfrm>
        </p:spPr>
      </p:pic>
    </p:spTree>
    <p:extLst>
      <p:ext uri="{BB962C8B-B14F-4D97-AF65-F5344CB8AC3E}">
        <p14:creationId xmlns:p14="http://schemas.microsoft.com/office/powerpoint/2010/main" val="4109204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5589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Строгая мода 16 в. Испания</a:t>
            </a:r>
            <a:endParaRPr lang="ru-RU" b="1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85720" y="1214422"/>
            <a:ext cx="4211668" cy="2070562"/>
          </a:xfrm>
        </p:spPr>
        <p:txBody>
          <a:bodyPr/>
          <a:lstStyle/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r>
              <a:rPr lang="ru-RU" sz="1600" b="1" dirty="0" smtClean="0"/>
              <a:t>В середине 16 в. Испанский король ввёл строгий, но очень элегантный стиль. Штаны у мужчин могли быть короткими и пышными; женское платье стягивало как оковы, грудь сдавливалась корсетом, сверху каркаса с обручами (фижмы) шла юбка. Воротник украшали брыжами.</a:t>
            </a:r>
            <a:endParaRPr lang="ru-RU" sz="1600" b="1" dirty="0"/>
          </a:p>
        </p:txBody>
      </p:sp>
      <p:pic>
        <p:nvPicPr>
          <p:cNvPr id="7" name="Содержимое 6" descr="082ae37358fbda591bdf4937378c3103.jpe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1473" y="3451352"/>
            <a:ext cx="3136432" cy="3406647"/>
          </a:xfrm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2378075"/>
          </a:xfrm>
        </p:spPr>
        <p:txBody>
          <a:bodyPr/>
          <a:lstStyle/>
          <a:p>
            <a:r>
              <a:rPr lang="ru-RU" sz="1600" dirty="0" smtClean="0"/>
              <a:t>Туфли –платформы позволяли </a:t>
            </a:r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 </a:t>
            </a:r>
            <a:r>
              <a:rPr lang="ru-RU" sz="1600" b="1" dirty="0" smtClean="0"/>
              <a:t>Иногда платформа была столь высока, что дамы не могли передвигаться без посторонней помощи</a:t>
            </a:r>
            <a:r>
              <a:rPr lang="ru-RU" sz="1600" dirty="0" smtClean="0"/>
              <a:t>. </a:t>
            </a:r>
            <a:endParaRPr lang="ru-RU" sz="1600" dirty="0"/>
          </a:p>
        </p:txBody>
      </p:sp>
      <p:pic>
        <p:nvPicPr>
          <p:cNvPr id="8" name="Содержимое 7" descr="SC192361_fpxobjiip1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716016" y="3356104"/>
            <a:ext cx="4235073" cy="3279194"/>
          </a:xfrm>
        </p:spPr>
      </p:pic>
    </p:spTree>
    <p:extLst>
      <p:ext uri="{BB962C8B-B14F-4D97-AF65-F5344CB8AC3E}">
        <p14:creationId xmlns:p14="http://schemas.microsoft.com/office/powerpoint/2010/main" val="2545780820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7494984" cy="1524000"/>
          </a:xfrm>
        </p:spPr>
        <p:txBody>
          <a:bodyPr>
            <a:normAutofit/>
          </a:bodyPr>
          <a:lstStyle/>
          <a:p>
            <a:r>
              <a:rPr lang="ru-RU" b="1" dirty="0" smtClean="0"/>
              <a:t>Ренессанс               </a:t>
            </a:r>
            <a:r>
              <a:rPr lang="ru-RU" b="1" dirty="0"/>
              <a:t>классицизм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124744"/>
            <a:ext cx="4390588" cy="3371056"/>
          </a:xfrm>
        </p:spPr>
      </p:pic>
      <p:pic>
        <p:nvPicPr>
          <p:cNvPr id="6" name="Объект 4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043" y="1069974"/>
            <a:ext cx="2429663" cy="3425825"/>
          </a:xfrm>
        </p:spPr>
      </p:pic>
    </p:spTree>
    <p:extLst>
      <p:ext uri="{BB962C8B-B14F-4D97-AF65-F5344CB8AC3E}">
        <p14:creationId xmlns:p14="http://schemas.microsoft.com/office/powerpoint/2010/main" val="368397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9065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Триумф французской моды</a:t>
            </a:r>
            <a:br>
              <a:rPr lang="ru-RU" sz="3600" b="1" dirty="0" smtClean="0"/>
            </a:br>
            <a:r>
              <a:rPr lang="ru-RU" sz="3600" b="1" dirty="0" smtClean="0"/>
              <a:t> (17-18 вв.</a:t>
            </a:r>
            <a:r>
              <a:rPr lang="ru-RU" dirty="0" smtClean="0"/>
              <a:t>)</a:t>
            </a:r>
            <a:br>
              <a:rPr lang="ru-RU" dirty="0" smtClean="0"/>
            </a:br>
            <a:r>
              <a:rPr lang="ru-RU" sz="1800" b="1" dirty="0" smtClean="0"/>
              <a:t>Мария-</a:t>
            </a:r>
            <a:r>
              <a:rPr lang="ru-RU" sz="1800" b="1" dirty="0" err="1" smtClean="0"/>
              <a:t>Антуанетта</a:t>
            </a:r>
            <a:r>
              <a:rPr lang="ru-RU" sz="1800" b="1" dirty="0" smtClean="0"/>
              <a:t>, жена французского короля Людовика </a:t>
            </a:r>
            <a:r>
              <a:rPr sz="1800" b="1" dirty="0" smtClean="0"/>
              <a:t>XVI</a:t>
            </a:r>
            <a:r>
              <a:rPr lang="ru-RU" sz="1800" b="1" dirty="0" smtClean="0"/>
              <a:t>, ввела при дворе ещё большую роскошь и великолепие. Платье «по-французски», очень громоздкое (достигало в ширину нескольких метров!), предназначалось для балов и церемоний. </a:t>
            </a:r>
            <a:endParaRPr lang="ru-RU" sz="1800" b="1" dirty="0"/>
          </a:p>
        </p:txBody>
      </p:sp>
      <p:pic>
        <p:nvPicPr>
          <p:cNvPr id="4" name="Содержимое 3" descr="moda_18_ve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9792" y="2492896"/>
            <a:ext cx="3096344" cy="4327190"/>
          </a:xfrm>
        </p:spPr>
      </p:pic>
    </p:spTree>
    <p:extLst>
      <p:ext uri="{BB962C8B-B14F-4D97-AF65-F5344CB8AC3E}">
        <p14:creationId xmlns:p14="http://schemas.microsoft.com/office/powerpoint/2010/main" val="2181486504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БАРОККО                 РОКОКО</a:t>
            </a:r>
            <a:endParaRPr lang="ru-RU" sz="36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33400"/>
            <a:ext cx="2989746" cy="430179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33399"/>
            <a:ext cx="3186212" cy="4248283"/>
          </a:xfrm>
        </p:spPr>
      </p:pic>
    </p:spTree>
    <p:extLst>
      <p:ext uri="{BB962C8B-B14F-4D97-AF65-F5344CB8AC3E}">
        <p14:creationId xmlns:p14="http://schemas.microsoft.com/office/powerpoint/2010/main" val="263571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Arial Black" panose="020B0A04020102020204" pitchFamily="34" charset="0"/>
              </a:rPr>
              <a:t>романтизм</a:t>
            </a:r>
            <a:endParaRPr lang="ru-RU" b="1" dirty="0">
              <a:latin typeface="Arial Black" panose="020B0A040201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69" y="533400"/>
            <a:ext cx="3420561" cy="376713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494" y="533400"/>
            <a:ext cx="2666099" cy="3759200"/>
          </a:xfrm>
        </p:spPr>
      </p:pic>
    </p:spTree>
    <p:extLst>
      <p:ext uri="{BB962C8B-B14F-4D97-AF65-F5344CB8AC3E}">
        <p14:creationId xmlns:p14="http://schemas.microsoft.com/office/powerpoint/2010/main" val="149482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500694" y="457200"/>
            <a:ext cx="3262306" cy="75722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МОДА – ЗНАК ПРИНАДЛЕЖНОСТИ</a:t>
            </a:r>
            <a:endParaRPr lang="ru-RU" sz="2400" b="1" dirty="0"/>
          </a:p>
        </p:txBody>
      </p:sp>
      <p:pic>
        <p:nvPicPr>
          <p:cNvPr id="5" name="Содержимое 4" descr="be6167e16d5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857232"/>
            <a:ext cx="4257053" cy="4727157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643570" y="1285860"/>
            <a:ext cx="3122478" cy="5572140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.</a:t>
            </a:r>
            <a:endParaRPr lang="ru-RU" b="1" dirty="0" smtClean="0"/>
          </a:p>
          <a:p>
            <a:pPr>
              <a:lnSpc>
                <a:spcPct val="120000"/>
              </a:lnSpc>
            </a:pPr>
            <a:r>
              <a:rPr lang="ru-RU" sz="6400" b="1" dirty="0" smtClean="0">
                <a:solidFill>
                  <a:schemeClr val="tx1"/>
                </a:solidFill>
              </a:rPr>
              <a:t>Выбор одежды свидетельствует о вкусе человека. В ней обычно отражены интересы и склонности ее владельца. Также она может указывать на принадлежность к эпохе, поколению и какой-либо общественной группе. Некоторые эпохи диктовали даже особые цвета. Так, например, в Средние века благородные дамы одевались в красное и зеленое. С начала 18 века и до середины 20 века по костюму определяли, из какой области страны прибыл его обладатель.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31193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33400"/>
            <a:ext cx="8075240" cy="1752592"/>
          </a:xfrm>
        </p:spPr>
        <p:txBody>
          <a:bodyPr>
            <a:normAutofit fontScale="90000"/>
          </a:bodyPr>
          <a:lstStyle/>
          <a:p>
            <a:r>
              <a:rPr lang="ru-RU" sz="2700" b="1" u="sng" dirty="0" smtClean="0"/>
              <a:t> Влияние английского стиля</a:t>
            </a:r>
            <a:br>
              <a:rPr lang="ru-RU" sz="2700" b="1" u="sng" dirty="0" smtClean="0"/>
            </a:br>
            <a:r>
              <a:rPr lang="ru-RU" sz="2700" b="1" u="sng" dirty="0" smtClean="0"/>
              <a:t> </a:t>
            </a:r>
            <a:br>
              <a:rPr lang="ru-RU" sz="2700" b="1" u="sng" dirty="0" smtClean="0"/>
            </a:br>
            <a:r>
              <a:rPr lang="ru-RU" sz="2000" b="1" dirty="0" smtClean="0"/>
              <a:t>После французской  революции Мужской костюм становится деловым и практичным, особенно под влиянием английского стиля.  Женщины отказались от корсетов, панье и брыжей. Мода ампир – мода того периода времени.</a:t>
            </a:r>
            <a:endParaRPr lang="ru-RU" sz="2000" b="1" dirty="0"/>
          </a:p>
        </p:txBody>
      </p:sp>
      <p:pic>
        <p:nvPicPr>
          <p:cNvPr id="6" name="Содержимое 5" descr="imagesйй.jpeg"/>
          <p:cNvPicPr>
            <a:picLocks noGrp="1" noChangeAspect="1"/>
          </p:cNvPicPr>
          <p:nvPr>
            <p:ph sz="half" idx="13"/>
          </p:nvPr>
        </p:nvPicPr>
        <p:blipFill>
          <a:blip r:embed="rId2"/>
          <a:stretch>
            <a:fillRect/>
          </a:stretch>
        </p:blipFill>
        <p:spPr>
          <a:xfrm>
            <a:off x="1259632" y="2554042"/>
            <a:ext cx="3240360" cy="4083940"/>
          </a:xfrm>
        </p:spPr>
      </p:pic>
      <p:sp>
        <p:nvSpPr>
          <p:cNvPr id="3" name="Объект 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527773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АМПИР</a:t>
            </a:r>
            <a:endParaRPr lang="ru-RU" sz="4000" b="1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33399"/>
            <a:ext cx="3054640" cy="4492117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07877"/>
            <a:ext cx="3312369" cy="4250637"/>
          </a:xfrm>
        </p:spPr>
      </p:pic>
    </p:spTree>
    <p:extLst>
      <p:ext uri="{BB962C8B-B14F-4D97-AF65-F5344CB8AC3E}">
        <p14:creationId xmlns:p14="http://schemas.microsoft.com/office/powerpoint/2010/main" val="401409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РОСКОШЬ – ДОСТОЯНИЕ</a:t>
            </a:r>
            <a:br>
              <a:rPr lang="ru-RU" b="1" dirty="0" smtClean="0"/>
            </a:br>
            <a:r>
              <a:rPr lang="ru-RU" b="1" dirty="0" smtClean="0"/>
              <a:t> БОГАТЫХ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72200" y="476672"/>
            <a:ext cx="2771800" cy="6238476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</a:pPr>
            <a:r>
              <a:rPr lang="ru-RU" sz="4000" b="1" dirty="0" smtClean="0">
                <a:solidFill>
                  <a:schemeClr val="tx1"/>
                </a:solidFill>
              </a:rPr>
              <a:t>До 19 века покупка одежды и наличие целого гардероба оставались привилегией состоятельных людей. В  средние  века  модные наряды  за  высокую  плату  шили  лучшие  портные, а  в  18 веке  появились  модельеры. Простые  люди  иногда  тоже  заказывали  у  них  наряды  для редких  торжественных  случаев. Большая  часть  населения  обращались  к  женщинам, шьющим  повседневную  одежду,- её  носили  долгие  годы. </a:t>
            </a:r>
          </a:p>
          <a:p>
            <a:pPr>
              <a:lnSpc>
                <a:spcPct val="120000"/>
              </a:lnSpc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" b="844"/>
          <a:stretch>
            <a:fillRect/>
          </a:stretch>
        </p:blipFill>
        <p:spPr>
          <a:xfrm>
            <a:off x="323529" y="332656"/>
            <a:ext cx="4172271" cy="576064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3838"/>
            <a:ext cx="8229600" cy="20621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НАЧАЛО 20 </a:t>
            </a:r>
            <a:r>
              <a:rPr lang="ru-RU" dirty="0" err="1" smtClean="0"/>
              <a:t>векА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sz="1800" b="1" dirty="0" smtClean="0"/>
              <a:t>Начало 20 в. получило название  «</a:t>
            </a:r>
            <a:r>
              <a:rPr lang="ru-RU" sz="1800" b="1" dirty="0" err="1" smtClean="0"/>
              <a:t>бель-эпок</a:t>
            </a:r>
            <a:r>
              <a:rPr lang="ru-RU" sz="1800" b="1" dirty="0" smtClean="0"/>
              <a:t>» (по-французски «прекрасная эпоха»). Мужчины копировали стиль  голливудских звезд. Стала популярна тройка (брюки, пиджак, жилет),с галстуком или бабочкой,. Ткани выбирались в полоску, клетку. С появлением свитера, гольф, кепи и картуза в моду вошел непринужденный стиль.</a:t>
            </a:r>
            <a:br>
              <a:rPr lang="ru-RU" sz="1800" b="1" dirty="0" smtClean="0"/>
            </a:br>
            <a:endParaRPr lang="ru-RU" sz="1800" b="1" dirty="0"/>
          </a:p>
        </p:txBody>
      </p:sp>
      <p:pic>
        <p:nvPicPr>
          <p:cNvPr id="6" name="Содержимое 5" descr="img408.jpg"/>
          <p:cNvPicPr>
            <a:picLocks noGrp="1" noChangeAspect="1"/>
          </p:cNvPicPr>
          <p:nvPr>
            <p:ph sz="half" idx="13"/>
          </p:nvPr>
        </p:nvPicPr>
        <p:blipFill>
          <a:blip r:embed="rId2"/>
          <a:stretch>
            <a:fillRect/>
          </a:stretch>
        </p:blipFill>
        <p:spPr>
          <a:xfrm>
            <a:off x="1043608" y="2182888"/>
            <a:ext cx="2880320" cy="4219669"/>
          </a:xfrm>
        </p:spPr>
      </p:pic>
      <p:pic>
        <p:nvPicPr>
          <p:cNvPr id="5" name="Содержимое 4" descr="34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076056" y="2162143"/>
            <a:ext cx="2808911" cy="4293096"/>
          </a:xfrm>
        </p:spPr>
      </p:pic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7764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Послевоенный период 20 века.</a:t>
            </a:r>
            <a:br>
              <a:rPr lang="ru-RU" dirty="0" smtClean="0"/>
            </a:br>
            <a:r>
              <a:rPr lang="ru-RU" sz="2000" b="1" dirty="0" smtClean="0"/>
              <a:t>Стиль 1950-х гг. считается самым изящным. </a:t>
            </a:r>
            <a:r>
              <a:rPr lang="ru-RU" sz="2000" b="1" dirty="0" err="1" smtClean="0"/>
              <a:t>Кристиан</a:t>
            </a:r>
            <a:r>
              <a:rPr lang="ru-RU" sz="2000" b="1" dirty="0" smtClean="0"/>
              <a:t> Диор предлагает стиль «</a:t>
            </a:r>
            <a:r>
              <a:rPr lang="ru-RU" sz="2000" b="1" dirty="0" err="1" smtClean="0"/>
              <a:t>Нью</a:t>
            </a:r>
            <a:r>
              <a:rPr lang="ru-RU" sz="2000" b="1" dirty="0" smtClean="0"/>
              <a:t> Лук»: юбка миди в форме цветочного венчика, тонкая талия, каблуки высокие. </a:t>
            </a:r>
            <a:br>
              <a:rPr lang="ru-RU" sz="2000" b="1" dirty="0" smtClean="0"/>
            </a:br>
            <a:r>
              <a:rPr lang="ru-RU" sz="2000" b="1" dirty="0" smtClean="0"/>
              <a:t>После войны стремление к роскоши и женственности отражалось во всех моделях – манто и платья были  предельно элегантны. </a:t>
            </a:r>
            <a:endParaRPr lang="ru-RU" sz="2000" b="1" dirty="0"/>
          </a:p>
        </p:txBody>
      </p:sp>
      <p:pic>
        <p:nvPicPr>
          <p:cNvPr id="5" name="Содержимое 4" descr="1950-fashiony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508104" y="1822198"/>
            <a:ext cx="2712591" cy="495773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23024"/>
            <a:ext cx="4893427" cy="3651811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стиляги</a:t>
            </a:r>
            <a:endParaRPr lang="ru-RU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533399"/>
            <a:ext cx="2862698" cy="429977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747" y="533399"/>
            <a:ext cx="5095566" cy="3962401"/>
          </a:xfrm>
        </p:spPr>
      </p:pic>
    </p:spTree>
    <p:extLst>
      <p:ext uri="{BB962C8B-B14F-4D97-AF65-F5344CB8AC3E}">
        <p14:creationId xmlns:p14="http://schemas.microsoft.com/office/powerpoint/2010/main" val="12226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гарсон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41338"/>
            <a:ext cx="3090204" cy="599393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91617"/>
            <a:ext cx="2981303" cy="380655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3"/>
          </p:nvPr>
        </p:nvSpPr>
        <p:spPr>
          <a:xfrm>
            <a:off x="533400" y="332656"/>
            <a:ext cx="4542656" cy="439248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22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193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Эпоха элегантности и удобства</a:t>
            </a:r>
            <a:br>
              <a:rPr lang="ru-RU" dirty="0" smtClean="0"/>
            </a:br>
            <a:r>
              <a:rPr lang="ru-RU" sz="2000" b="1" dirty="0" smtClean="0"/>
              <a:t>Коко Шанель,   уже известная в довоенный период, представила в 1954 году дамский костюм с прямыми линиями, который произвел фурор. Вскоре он стал классической моделью. </a:t>
            </a:r>
            <a:br>
              <a:rPr lang="ru-RU" sz="2000" b="1" dirty="0" smtClean="0"/>
            </a:br>
            <a:r>
              <a:rPr lang="ru-RU" sz="2000" b="1" dirty="0" smtClean="0"/>
              <a:t>Маленькое черное платье, создателем которого также была знаменитая Коко, был признан революционным созданием в мире моды. Незаменимым элементом женского гардероба оно остается по сей день. </a:t>
            </a:r>
            <a:endParaRPr lang="ru-RU" sz="2000" b="1" dirty="0"/>
          </a:p>
        </p:txBody>
      </p:sp>
      <p:pic>
        <p:nvPicPr>
          <p:cNvPr id="5" name="Содержимое 4" descr="imagesббб.jpe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766857" y="3068960"/>
            <a:ext cx="4210965" cy="3269690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half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043906"/>
            <a:ext cx="3240360" cy="3294744"/>
          </a:xfr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152400"/>
            <a:ext cx="5452658" cy="9905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5400" b="1" dirty="0" smtClean="0"/>
              <a:t>Мода  21   века</a:t>
            </a:r>
            <a:endParaRPr lang="ru-RU" sz="5400" b="1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128943"/>
            <a:ext cx="3419872" cy="5729057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Наблюдая за тенденциями развития моды в 21-ом веке, нельзя не заметить отличие от правил, соблюдавшихся в мире моды на протяжении предыдущих веков. Очевидным становится то, что расширяются пределы допустимого ранее и становятся приемлемыми такие методы комбинирования одежды и аксессуаров, которые еще в конце предыдущего века смотрелись бы по меньшей мере странно.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 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1859340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500" y="1128943"/>
            <a:ext cx="3064705" cy="55863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585" y="1142984"/>
            <a:ext cx="2839573" cy="5429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36" y="55810"/>
            <a:ext cx="4507686" cy="37671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760" y="76602"/>
            <a:ext cx="3048000" cy="4572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780928"/>
            <a:ext cx="2759937" cy="396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0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46" y="99820"/>
            <a:ext cx="5275990" cy="42302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053091"/>
            <a:ext cx="3096344" cy="440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0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671946" cy="4787294"/>
          </a:xfrm>
        </p:spPr>
      </p:pic>
    </p:spTree>
    <p:extLst>
      <p:ext uri="{BB962C8B-B14F-4D97-AF65-F5344CB8AC3E}">
        <p14:creationId xmlns:p14="http://schemas.microsoft.com/office/powerpoint/2010/main" val="306619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558" y="4495800"/>
            <a:ext cx="6528709" cy="1524000"/>
          </a:xfrm>
        </p:spPr>
        <p:txBody>
          <a:bodyPr/>
          <a:lstStyle/>
          <a:p>
            <a:pPr algn="ctr"/>
            <a:r>
              <a:rPr lang="ru-RU" b="1" dirty="0" smtClean="0"/>
              <a:t>Школьная  форма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32656"/>
            <a:ext cx="5468594" cy="4130534"/>
          </a:xfrm>
        </p:spPr>
      </p:pic>
    </p:spTree>
    <p:extLst>
      <p:ext uri="{BB962C8B-B14F-4D97-AF65-F5344CB8AC3E}">
        <p14:creationId xmlns:p14="http://schemas.microsoft.com/office/powerpoint/2010/main" val="81039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60935"/>
            <a:ext cx="3810310" cy="46449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710" y="548680"/>
            <a:ext cx="4659578" cy="420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10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85918" y="500042"/>
            <a:ext cx="5786478" cy="107157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Известные российские модельеры</a:t>
            </a:r>
            <a:endParaRPr lang="ru-RU" b="1" dirty="0"/>
          </a:p>
        </p:txBody>
      </p:sp>
      <p:pic>
        <p:nvPicPr>
          <p:cNvPr id="4" name="Содержимое 3" descr="55922563_Zaycev_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flipH="1">
            <a:off x="357157" y="1785926"/>
            <a:ext cx="2434872" cy="3429024"/>
          </a:xfrm>
        </p:spPr>
      </p:pic>
      <p:sp>
        <p:nvSpPr>
          <p:cNvPr id="8" name="Прямоугольник 7"/>
          <p:cNvSpPr/>
          <p:nvPr/>
        </p:nvSpPr>
        <p:spPr>
          <a:xfrm>
            <a:off x="1" y="5214950"/>
            <a:ext cx="29289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Вячеслав  Зайцев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14678" y="1142984"/>
            <a:ext cx="36433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0" name="Рисунок 9" descr="800x800x85_e53b2808df49c972bb5386df3a92c4b_1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1785926"/>
            <a:ext cx="2643206" cy="350046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286000" y="18593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 flipV="1">
            <a:off x="2286000" y="3706000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86000" y="2598004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857488" y="5214950"/>
            <a:ext cx="27860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Игорь   Чапурин  </a:t>
            </a:r>
            <a:endParaRPr lang="ru-RU" sz="1400" b="1" dirty="0" smtClean="0">
              <a:solidFill>
                <a:srgbClr val="FFFF00"/>
              </a:solidFill>
            </a:endParaRPr>
          </a:p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 flipV="1">
            <a:off x="2928926" y="4786322"/>
            <a:ext cx="3357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6" name="Рисунок 15" descr="450757474a1e3892a6d6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1571612"/>
            <a:ext cx="2643174" cy="3643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5643570" y="5214950"/>
            <a:ext cx="350043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Валентин  </a:t>
            </a:r>
            <a:r>
              <a:rPr lang="ru-RU" sz="2400" b="1" dirty="0" err="1" smtClean="0">
                <a:solidFill>
                  <a:srgbClr val="FFFF00"/>
                </a:solidFill>
              </a:rPr>
              <a:t>Юдашкин</a:t>
            </a:r>
            <a:endParaRPr lang="ru-RU" sz="2400" b="1" dirty="0" smtClean="0">
              <a:solidFill>
                <a:srgbClr val="FFFF00"/>
              </a:solidFill>
            </a:endParaRPr>
          </a:p>
          <a:p>
            <a:r>
              <a:rPr lang="ru-RU" sz="2000" b="1" dirty="0" smtClean="0"/>
              <a:t> </a:t>
            </a:r>
            <a:endParaRPr lang="ru-RU" sz="2000" b="1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FFFF00"/>
                </a:solidFill>
              </a:rPr>
              <a:t>Задание: нарисовать необычное фантастическое платье</a:t>
            </a:r>
            <a:endParaRPr lang="ru-RU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70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328586" cy="2762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000240"/>
            <a:ext cx="9144000" cy="3643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8800" dirty="0" smtClean="0">
                <a:solidFill>
                  <a:srgbClr val="FFFF00"/>
                </a:solidFill>
              </a:rPr>
              <a:t>Спасибо  за  внимание!</a:t>
            </a:r>
            <a:endParaRPr lang="ru-RU" sz="8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820</TotalTime>
  <Words>350</Words>
  <Application>Microsoft Office PowerPoint</Application>
  <PresentationFormat>Экран (4:3)</PresentationFormat>
  <Paragraphs>151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 Black</vt:lpstr>
      <vt:lpstr>Calibri</vt:lpstr>
      <vt:lpstr>Century Gothic</vt:lpstr>
      <vt:lpstr>Comic Sans MS</vt:lpstr>
      <vt:lpstr>Wingdings 3</vt:lpstr>
      <vt:lpstr>Сектор</vt:lpstr>
      <vt:lpstr>История моды</vt:lpstr>
      <vt:lpstr>   В древности  люди облачались в шкуры животных, чтобы  защититься от  холода. Позднее появилась  одежда из  ткани. Проходили  столетия, появлялись новые ткани, изменялся покрой  одежды. Люди  интересовались одеяниями  чужестранцев  и  копировали детали их гардероба. Так зарождалась мода – массовое увлечение новыми стилями в одежде. Но расцвела мода лишь в эпоху Возрождения. </vt:lpstr>
      <vt:lpstr>В древние времена Примерно до 4 в. н.э.  одежда оставалась простой и незамысловатой. У большинства людей она состояла из туники и рубахи, а в холода накидывали  плащ.  И богатые, и бедные в одной стране одевались в одном стиле, разница состояла лишь в качестве тканей, блеске цветов и изысканности вышивки и украшений.   Греция и Рим: искусство драпировки                           Египет: прозрачные ткани</vt:lpstr>
      <vt:lpstr>Древнегреческий стиль</vt:lpstr>
      <vt:lpstr>Готический  стиль</vt:lpstr>
      <vt:lpstr>Средние века – рождение моды На протяжении Средних веков развивалось стремление к красивой  декорированной украшениями одежде и оригинальным головным уборам. Но лишь феодалы и члены их семей могли уделять внимание гардеробу.                                         Италия задает  тон</vt:lpstr>
      <vt:lpstr>Строгая мода 16 в. Испания</vt:lpstr>
      <vt:lpstr>Ренессанс               классицизм</vt:lpstr>
      <vt:lpstr> Триумф французской моды  (17-18 вв.) Мария-Антуанетта, жена французского короля Людовика XVI, ввела при дворе ещё большую роскошь и великолепие. Платье «по-французски», очень громоздкое (достигало в ширину нескольких метров!), предназначалось для балов и церемоний. </vt:lpstr>
      <vt:lpstr>БАРОККО                 РОКОКО</vt:lpstr>
      <vt:lpstr>романтизм</vt:lpstr>
      <vt:lpstr>МОДА – ЗНАК ПРИНАДЛЕЖНОСТИ</vt:lpstr>
      <vt:lpstr> Влияние английского стиля   После французской  революции Мужской костюм становится деловым и практичным, особенно под влиянием английского стиля.  Женщины отказались от корсетов, панье и брыжей. Мода ампир – мода того периода времени.</vt:lpstr>
      <vt:lpstr>АМПИР</vt:lpstr>
      <vt:lpstr>РОСКОШЬ – ДОСТОЯНИЕ  БОГАТЫХ </vt:lpstr>
      <vt:lpstr>НАЧАЛО 20 векА  Начало 20 в. получило название  «бель-эпок» (по-французски «прекрасная эпоха»). Мужчины копировали стиль  голливудских звезд. Стала популярна тройка (брюки, пиджак, жилет),с галстуком или бабочкой,. Ткани выбирались в полоску, клетку. С появлением свитера, гольф, кепи и картуза в моду вошел непринужденный стиль. </vt:lpstr>
      <vt:lpstr>Послевоенный период 20 века. Стиль 1950-х гг. считается самым изящным. Кристиан Диор предлагает стиль «Нью Лук»: юбка миди в форме цветочного венчика, тонкая талия, каблуки высокие.  После войны стремление к роскоши и женственности отражалось во всех моделях – манто и платья были  предельно элегантны. </vt:lpstr>
      <vt:lpstr>стиляги</vt:lpstr>
      <vt:lpstr>гарсон</vt:lpstr>
      <vt:lpstr>Эпоха элегантности и удобства Коко Шанель,   уже известная в довоенный период, представила в 1954 году дамский костюм с прямыми линиями, который произвел фурор. Вскоре он стал классической моделью.  Маленькое черное платье, создателем которого также была знаменитая Коко, был признан революционным созданием в мире моды. Незаменимым элементом женского гардероба оно остается по сей день. </vt:lpstr>
      <vt:lpstr> Мода  21   века</vt:lpstr>
      <vt:lpstr>Презентация PowerPoint</vt:lpstr>
      <vt:lpstr>Презентация PowerPoint</vt:lpstr>
      <vt:lpstr>Презентация PowerPoint</vt:lpstr>
      <vt:lpstr>Школьная  форма</vt:lpstr>
      <vt:lpstr>Презентация PowerPoint</vt:lpstr>
      <vt:lpstr>Известные российские модельеры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моды</dc:title>
  <cp:lastModifiedBy>Admin</cp:lastModifiedBy>
  <cp:revision>135</cp:revision>
  <dcterms:modified xsi:type="dcterms:W3CDTF">2020-05-27T13:18:47Z</dcterms:modified>
</cp:coreProperties>
</file>