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7" r:id="rId3"/>
    <p:sldId id="262" r:id="rId4"/>
    <p:sldId id="265" r:id="rId5"/>
    <p:sldId id="271" r:id="rId6"/>
    <p:sldId id="268" r:id="rId7"/>
    <p:sldId id="269" r:id="rId8"/>
    <p:sldId id="270" r:id="rId9"/>
    <p:sldId id="277" r:id="rId10"/>
    <p:sldId id="275" r:id="rId11"/>
    <p:sldId id="279" r:id="rId12"/>
    <p:sldId id="258" r:id="rId13"/>
    <p:sldId id="276" r:id="rId14"/>
    <p:sldId id="272" r:id="rId15"/>
    <p:sldId id="274" r:id="rId16"/>
    <p:sldId id="283" r:id="rId17"/>
    <p:sldId id="287" r:id="rId18"/>
    <p:sldId id="284" r:id="rId19"/>
    <p:sldId id="285" r:id="rId20"/>
    <p:sldId id="286" r:id="rId21"/>
    <p:sldId id="273" r:id="rId22"/>
    <p:sldId id="264" r:id="rId23"/>
    <p:sldId id="281" r:id="rId24"/>
    <p:sldId id="288" r:id="rId25"/>
    <p:sldId id="263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74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04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485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447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639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074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858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070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14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39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54F8A-C63D-440F-9D06-68FEC7869D6A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C77B5-7811-46B6-8B47-3CBFDCA97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275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2" b="8423"/>
          <a:stretch/>
        </p:blipFill>
        <p:spPr>
          <a:xfrm>
            <a:off x="650631" y="0"/>
            <a:ext cx="11161101" cy="69446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108" y="325315"/>
            <a:ext cx="11605846" cy="6207370"/>
          </a:xfrm>
        </p:spPr>
        <p:txBody>
          <a:bodyPr>
            <a:normAutofit/>
          </a:bodyPr>
          <a:lstStyle/>
          <a:p>
            <a:r>
              <a:rPr lang="ru-RU" dirty="0" smtClean="0"/>
              <a:t>Чтение и анализ рассказа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1600" dirty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C00000"/>
                </a:solidFill>
              </a:rPr>
              <a:t> 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Юрия Сотника</a:t>
            </a:r>
            <a:r>
              <a:rPr lang="ru-RU" sz="4800" dirty="0" smtClean="0">
                <a:solidFill>
                  <a:srgbClr val="C00000"/>
                </a:solidFill>
              </a:rPr>
              <a:t> </a:t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 smtClean="0">
                <a:solidFill>
                  <a:srgbClr val="C00000"/>
                </a:solidFill>
              </a:rPr>
              <a:t> </a:t>
            </a:r>
            <a:r>
              <a:rPr lang="ru-RU" sz="4400" dirty="0" smtClean="0">
                <a:solidFill>
                  <a:srgbClr val="C00000"/>
                </a:solidFill>
              </a:rPr>
              <a:t>  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9600" dirty="0" smtClean="0">
                <a:solidFill>
                  <a:srgbClr val="C00000"/>
                </a:solidFill>
              </a:rPr>
              <a:t>«</a:t>
            </a:r>
            <a:r>
              <a:rPr lang="ru-RU" sz="10700" dirty="0" smtClean="0">
                <a:solidFill>
                  <a:srgbClr val="C00000"/>
                </a:solidFill>
              </a:rPr>
              <a:t>Дрессировщики</a:t>
            </a:r>
            <a:r>
              <a:rPr lang="ru-RU" sz="9600" dirty="0" smtClean="0">
                <a:solidFill>
                  <a:srgbClr val="C00000"/>
                </a:solidFill>
              </a:rPr>
              <a:t>»</a:t>
            </a:r>
            <a:r>
              <a:rPr lang="ru-RU" sz="10700" dirty="0" smtClean="0">
                <a:solidFill>
                  <a:srgbClr val="C00000"/>
                </a:solidFill>
              </a:rPr>
              <a:t/>
            </a:r>
            <a:br>
              <a:rPr lang="ru-RU" sz="10700" dirty="0" smtClean="0">
                <a:solidFill>
                  <a:srgbClr val="C00000"/>
                </a:solidFill>
              </a:rPr>
            </a:br>
            <a:r>
              <a:rPr lang="ru-RU" sz="4400" dirty="0">
                <a:solidFill>
                  <a:srgbClr val="C00000"/>
                </a:solidFill>
              </a:rPr>
              <a:t> </a:t>
            </a:r>
            <a:r>
              <a:rPr lang="ru-RU" sz="4400" dirty="0" smtClean="0">
                <a:solidFill>
                  <a:srgbClr val="C00000"/>
                </a:solidFill>
              </a:rPr>
              <a:t/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/>
              <a:t>                    </a:t>
            </a:r>
            <a:r>
              <a:rPr lang="ru-RU" sz="2800" dirty="0" smtClean="0"/>
              <a:t>Педагог ДО    </a:t>
            </a:r>
            <a:r>
              <a:rPr lang="ru-RU" sz="4400" dirty="0" smtClean="0"/>
              <a:t>Петровичева Л.В.</a:t>
            </a:r>
            <a:r>
              <a:rPr lang="ru-RU" sz="10700" dirty="0"/>
              <a:t/>
            </a:r>
            <a:br>
              <a:rPr lang="ru-RU" sz="10700" dirty="0"/>
            </a:br>
            <a:r>
              <a:rPr lang="ru-RU" sz="5300" dirty="0" smtClean="0">
                <a:solidFill>
                  <a:srgbClr val="C00000"/>
                </a:solidFill>
              </a:rPr>
              <a:t>     </a:t>
            </a:r>
            <a:endParaRPr lang="ru-RU" sz="53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70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38" y="114301"/>
            <a:ext cx="11808069" cy="6559062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7030A0"/>
                </a:solidFill>
              </a:rPr>
              <a:t>ВТОРАЯ </a:t>
            </a:r>
            <a:r>
              <a:rPr lang="ru-RU" dirty="0" smtClean="0">
                <a:solidFill>
                  <a:srgbClr val="7030A0"/>
                </a:solidFill>
              </a:rPr>
              <a:t>часть занятия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ru-RU" sz="1000" dirty="0" smtClean="0">
                <a:solidFill>
                  <a:srgbClr val="7030A0"/>
                </a:solidFill>
              </a:rPr>
              <a:t/>
            </a:r>
            <a:br>
              <a:rPr lang="ru-RU" sz="1000" dirty="0" smtClean="0">
                <a:solidFill>
                  <a:srgbClr val="7030A0"/>
                </a:solidFill>
              </a:rPr>
            </a:br>
            <a:r>
              <a:rPr lang="ru-RU" sz="6000" b="1" dirty="0" smtClean="0">
                <a:solidFill>
                  <a:srgbClr val="C00000"/>
                </a:solidFill>
              </a:rPr>
              <a:t>Дети, прежде чем смотреть </a:t>
            </a:r>
            <a:br>
              <a:rPr lang="ru-RU" sz="6000" b="1" dirty="0" smtClean="0">
                <a:solidFill>
                  <a:srgbClr val="C00000"/>
                </a:solidFill>
              </a:rPr>
            </a:br>
            <a:r>
              <a:rPr lang="ru-RU" sz="6000" b="1" dirty="0" smtClean="0">
                <a:solidFill>
                  <a:srgbClr val="C00000"/>
                </a:solidFill>
              </a:rPr>
              <a:t>презентацию дальше, </a:t>
            </a:r>
            <a:br>
              <a:rPr lang="ru-RU" sz="6000" b="1" dirty="0" smtClean="0">
                <a:solidFill>
                  <a:srgbClr val="C00000"/>
                </a:solidFill>
              </a:rPr>
            </a:br>
            <a:r>
              <a:rPr lang="ru-RU" sz="6000" b="1" dirty="0" smtClean="0">
                <a:solidFill>
                  <a:srgbClr val="C00000"/>
                </a:solidFill>
              </a:rPr>
              <a:t>прошу вас прочитать </a:t>
            </a:r>
            <a:r>
              <a:rPr lang="ru-RU" sz="7000" dirty="0" smtClean="0">
                <a:solidFill>
                  <a:srgbClr val="C00000"/>
                </a:solidFill>
              </a:rPr>
              <a:t/>
            </a:r>
            <a:br>
              <a:rPr lang="ru-RU" sz="7000" dirty="0" smtClean="0">
                <a:solidFill>
                  <a:srgbClr val="C00000"/>
                </a:solidFill>
              </a:rPr>
            </a:br>
            <a:r>
              <a:rPr lang="ru-RU" sz="5400" dirty="0" smtClean="0">
                <a:solidFill>
                  <a:srgbClr val="C00000"/>
                </a:solidFill>
              </a:rPr>
              <a:t>рассказ Ю. Сотника </a:t>
            </a:r>
            <a:r>
              <a:rPr lang="ru-RU" sz="4800" dirty="0" smtClean="0">
                <a:solidFill>
                  <a:srgbClr val="C00000"/>
                </a:solidFill>
              </a:rPr>
              <a:t>«</a:t>
            </a:r>
            <a:r>
              <a:rPr lang="ru-RU" sz="5400" dirty="0" smtClean="0">
                <a:solidFill>
                  <a:srgbClr val="C00000"/>
                </a:solidFill>
              </a:rPr>
              <a:t>Дрессировщики</a:t>
            </a:r>
            <a:r>
              <a:rPr lang="ru-RU" sz="4800" dirty="0" smtClean="0">
                <a:solidFill>
                  <a:srgbClr val="C00000"/>
                </a:solidFill>
              </a:rPr>
              <a:t>».</a:t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000" dirty="0" smtClean="0"/>
              <a:t>Читайте, размышляйте, задумывайтесь над поведением героев, спрашивайте себя:</a:t>
            </a:r>
            <a:br>
              <a:rPr lang="ru-RU" sz="4000" dirty="0" smtClean="0"/>
            </a:br>
            <a:r>
              <a:rPr lang="ru-RU" sz="3600" dirty="0" smtClean="0"/>
              <a:t>«</a:t>
            </a:r>
            <a:r>
              <a:rPr lang="ru-RU" sz="4000" dirty="0" smtClean="0"/>
              <a:t>А как бы я поступил в такой ситуации?</a:t>
            </a:r>
            <a:r>
              <a:rPr lang="ru-RU" sz="3600" dirty="0" smtClean="0"/>
              <a:t>».</a:t>
            </a:r>
            <a:endParaRPr lang="ru-RU" sz="3600" dirty="0">
              <a:solidFill>
                <a:srgbClr val="0606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19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3438" y="365126"/>
            <a:ext cx="9340362" cy="119111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Выводы: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2322" y="1820008"/>
            <a:ext cx="11007969" cy="435695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Книги читать - скуки не знать.</a:t>
            </a:r>
          </a:p>
          <a:p>
            <a:r>
              <a:rPr lang="ru-RU" sz="3600" dirty="0" smtClean="0"/>
              <a:t>Хорошую </a:t>
            </a:r>
            <a:r>
              <a:rPr lang="ru-RU" sz="3600" dirty="0"/>
              <a:t>книгу читать не в тягость, а в радость</a:t>
            </a:r>
            <a:r>
              <a:rPr lang="ru-RU" sz="3600" dirty="0" smtClean="0"/>
              <a:t>.</a:t>
            </a:r>
            <a:endParaRPr lang="ru-RU" sz="3600" dirty="0"/>
          </a:p>
          <a:p>
            <a:r>
              <a:rPr lang="ru-RU" sz="3600" dirty="0"/>
              <a:t>Одна книга тысячу людей учит. </a:t>
            </a:r>
            <a:endParaRPr lang="ru-RU" sz="3600" dirty="0" smtClean="0"/>
          </a:p>
          <a:p>
            <a:r>
              <a:rPr lang="ru-RU" sz="3600" dirty="0" smtClean="0"/>
              <a:t>Книга </a:t>
            </a:r>
            <a:r>
              <a:rPr lang="ru-RU" sz="3600" dirty="0"/>
              <a:t>не самолёт, а за тридевять земель унесёт. </a:t>
            </a:r>
            <a:endParaRPr lang="ru-RU" sz="3600" dirty="0" smtClean="0"/>
          </a:p>
          <a:p>
            <a:r>
              <a:rPr lang="ru-RU" sz="3600" dirty="0" smtClean="0"/>
              <a:t>Книга - </a:t>
            </a:r>
            <a:r>
              <a:rPr lang="ru-RU" sz="3600" dirty="0"/>
              <a:t>зеркало жизни. </a:t>
            </a:r>
            <a:endParaRPr lang="ru-RU" sz="3600" dirty="0" smtClean="0"/>
          </a:p>
          <a:p>
            <a:r>
              <a:rPr lang="ru-RU" sz="3600" dirty="0"/>
              <a:t>В книге ищи не буквы, а мысли. </a:t>
            </a:r>
            <a:endParaRPr lang="ru-RU" sz="3600" dirty="0" smtClean="0"/>
          </a:p>
          <a:p>
            <a:r>
              <a:rPr lang="ru-RU" sz="3600" dirty="0"/>
              <a:t>Книга мала, а ума придала. </a:t>
            </a:r>
          </a:p>
        </p:txBody>
      </p:sp>
    </p:spTree>
    <p:extLst>
      <p:ext uri="{BB962C8B-B14F-4D97-AF65-F5344CB8AC3E}">
        <p14:creationId xmlns:p14="http://schemas.microsoft.com/office/powerpoint/2010/main" val="351689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93432"/>
            <a:ext cx="10961077" cy="1828800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rgbClr val="7030A0"/>
                </a:solidFill>
              </a:rPr>
              <a:t>                     ТРЕТЬЯ </a:t>
            </a:r>
            <a:r>
              <a:rPr lang="ru-RU" sz="4900" dirty="0" smtClean="0">
                <a:solidFill>
                  <a:srgbClr val="7030A0"/>
                </a:solidFill>
              </a:rPr>
              <a:t>часть занятия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Н</a:t>
            </a:r>
            <a:r>
              <a:rPr lang="ru-RU" dirty="0" smtClean="0">
                <a:solidFill>
                  <a:srgbClr val="C00000"/>
                </a:solidFill>
              </a:rPr>
              <a:t>айди иллюстрацию к рассказу.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" t="5895" r="1317" b="4215"/>
          <a:stretch/>
        </p:blipFill>
        <p:spPr>
          <a:xfrm>
            <a:off x="4842158" y="2820197"/>
            <a:ext cx="2417885" cy="287320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r="3336"/>
          <a:stretch/>
        </p:blipFill>
        <p:spPr>
          <a:xfrm>
            <a:off x="308002" y="3235569"/>
            <a:ext cx="3411145" cy="24578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t="6795" r="8064" b="4497"/>
          <a:stretch/>
        </p:blipFill>
        <p:spPr>
          <a:xfrm>
            <a:off x="8383054" y="3074719"/>
            <a:ext cx="3548107" cy="261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65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" t="12820" r="1317" b="4215"/>
          <a:stretch/>
        </p:blipFill>
        <p:spPr>
          <a:xfrm>
            <a:off x="2783532" y="149469"/>
            <a:ext cx="6116660" cy="670853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r="3336"/>
          <a:stretch/>
        </p:blipFill>
        <p:spPr>
          <a:xfrm>
            <a:off x="308003" y="4331545"/>
            <a:ext cx="1890075" cy="13618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t="6795" r="8064" b="4497"/>
          <a:stretch/>
        </p:blipFill>
        <p:spPr>
          <a:xfrm>
            <a:off x="10207869" y="4421523"/>
            <a:ext cx="1723292" cy="12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77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353" y="729762"/>
            <a:ext cx="11702561" cy="60139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800" b="1" dirty="0" smtClean="0">
                <a:solidFill>
                  <a:srgbClr val="C00000"/>
                </a:solidFill>
              </a:rPr>
              <a:t>Ю</a:t>
            </a:r>
            <a:r>
              <a:rPr lang="ru-RU" sz="3800" dirty="0">
                <a:solidFill>
                  <a:srgbClr val="C00000"/>
                </a:solidFill>
              </a:rPr>
              <a:t>.</a:t>
            </a:r>
            <a:r>
              <a:rPr lang="ru-RU" sz="3800" b="1" dirty="0">
                <a:solidFill>
                  <a:srgbClr val="C00000"/>
                </a:solidFill>
              </a:rPr>
              <a:t> Сотник </a:t>
            </a:r>
            <a:r>
              <a:rPr lang="ru-RU" sz="3800" dirty="0">
                <a:solidFill>
                  <a:srgbClr val="C00000"/>
                </a:solidFill>
              </a:rPr>
              <a:t>«</a:t>
            </a:r>
            <a:r>
              <a:rPr lang="ru-RU" sz="3800" b="1" dirty="0">
                <a:solidFill>
                  <a:srgbClr val="C00000"/>
                </a:solidFill>
              </a:rPr>
              <a:t>Дрессировщики</a:t>
            </a:r>
            <a:r>
              <a:rPr lang="ru-RU" sz="3800" dirty="0" smtClean="0">
                <a:solidFill>
                  <a:srgbClr val="C00000"/>
                </a:solidFill>
              </a:rPr>
              <a:t>».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Ответь на вопросы.</a:t>
            </a:r>
          </a:p>
          <a:p>
            <a:pPr marL="0" indent="0">
              <a:buNone/>
            </a:pPr>
            <a:endParaRPr lang="ru-RU" sz="900" dirty="0"/>
          </a:p>
          <a:p>
            <a:pPr marL="0" indent="0">
              <a:buNone/>
            </a:pPr>
            <a:endParaRPr lang="ru-RU" sz="900" dirty="0"/>
          </a:p>
          <a:p>
            <a:pPr marL="0" indent="0">
              <a:lnSpc>
                <a:spcPct val="100000"/>
              </a:lnSpc>
              <a:buNone/>
            </a:pPr>
            <a:r>
              <a:rPr lang="ru-RU" sz="3300" dirty="0">
                <a:solidFill>
                  <a:srgbClr val="C00000"/>
                </a:solidFill>
              </a:rPr>
              <a:t>1.</a:t>
            </a:r>
            <a:r>
              <a:rPr lang="ru-RU" sz="3300" dirty="0"/>
              <a:t>  Напишите кличку собаки.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300" dirty="0">
                <a:solidFill>
                  <a:srgbClr val="C00000"/>
                </a:solidFill>
              </a:rPr>
              <a:t>2.</a:t>
            </a:r>
            <a:r>
              <a:rPr lang="ru-RU" sz="3300" dirty="0"/>
              <a:t>  Кого первым укусила собака?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300" dirty="0">
                <a:solidFill>
                  <a:srgbClr val="C00000"/>
                </a:solidFill>
              </a:rPr>
              <a:t>3.</a:t>
            </a:r>
            <a:r>
              <a:rPr lang="ru-RU" sz="3300" dirty="0"/>
              <a:t>  После чего Гриша уверовал в силу дрессировки?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300" dirty="0">
                <a:solidFill>
                  <a:srgbClr val="C00000"/>
                </a:solidFill>
              </a:rPr>
              <a:t>4.  </a:t>
            </a:r>
            <a:r>
              <a:rPr lang="ru-RU" sz="3300" dirty="0"/>
              <a:t>Для чего Олег дрессировал собаку?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300" dirty="0">
                <a:solidFill>
                  <a:srgbClr val="C00000"/>
                </a:solidFill>
              </a:rPr>
              <a:t>5.  </a:t>
            </a:r>
            <a:r>
              <a:rPr lang="ru-RU" sz="3300" dirty="0"/>
              <a:t>Милиционер звонил или стучал? В дверь или в калитку?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300" dirty="0">
                <a:solidFill>
                  <a:srgbClr val="C00000"/>
                </a:solidFill>
              </a:rPr>
              <a:t>6.  </a:t>
            </a:r>
            <a:r>
              <a:rPr lang="ru-RU" sz="3300" dirty="0"/>
              <a:t>В каком месяце происходили события</a:t>
            </a:r>
            <a:r>
              <a:rPr lang="ru-RU" sz="3300" dirty="0" smtClean="0"/>
              <a:t>?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69021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731" y="202223"/>
            <a:ext cx="11676183" cy="6541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800" b="1" dirty="0" smtClean="0">
                <a:solidFill>
                  <a:srgbClr val="C00000"/>
                </a:solidFill>
              </a:rPr>
              <a:t>Ю</a:t>
            </a:r>
            <a:r>
              <a:rPr lang="ru-RU" sz="3800" dirty="0">
                <a:solidFill>
                  <a:srgbClr val="C00000"/>
                </a:solidFill>
              </a:rPr>
              <a:t>.</a:t>
            </a:r>
            <a:r>
              <a:rPr lang="ru-RU" sz="3800" b="1" dirty="0">
                <a:solidFill>
                  <a:srgbClr val="C00000"/>
                </a:solidFill>
              </a:rPr>
              <a:t> Сотник </a:t>
            </a:r>
            <a:r>
              <a:rPr lang="ru-RU" sz="3800" dirty="0">
                <a:solidFill>
                  <a:srgbClr val="C00000"/>
                </a:solidFill>
              </a:rPr>
              <a:t>«</a:t>
            </a:r>
            <a:r>
              <a:rPr lang="ru-RU" sz="3800" b="1" dirty="0">
                <a:solidFill>
                  <a:srgbClr val="C00000"/>
                </a:solidFill>
              </a:rPr>
              <a:t>Дрессировщики</a:t>
            </a:r>
            <a:r>
              <a:rPr lang="ru-RU" sz="3800" dirty="0" smtClean="0">
                <a:solidFill>
                  <a:srgbClr val="C00000"/>
                </a:solidFill>
              </a:rPr>
              <a:t>».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Ответь на вопросы.</a:t>
            </a:r>
          </a:p>
          <a:p>
            <a:pPr marL="0" indent="0">
              <a:buNone/>
            </a:pPr>
            <a:endParaRPr lang="ru-RU" sz="9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3300" dirty="0" smtClean="0">
                <a:solidFill>
                  <a:srgbClr val="C00000"/>
                </a:solidFill>
              </a:rPr>
              <a:t>7</a:t>
            </a:r>
            <a:r>
              <a:rPr lang="ru-RU" sz="3300" dirty="0">
                <a:solidFill>
                  <a:srgbClr val="C00000"/>
                </a:solidFill>
              </a:rPr>
              <a:t>.</a:t>
            </a:r>
            <a:r>
              <a:rPr lang="ru-RU" sz="3300" dirty="0"/>
              <a:t>  Какое наказание предполагал папа?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dirty="0">
                <a:solidFill>
                  <a:srgbClr val="C00000"/>
                </a:solidFill>
              </a:rPr>
              <a:t>8.</a:t>
            </a:r>
            <a:r>
              <a:rPr lang="ru-RU" sz="3300" dirty="0"/>
              <a:t>  Как вы думаете, почему другие ассистенты не волновались так, как Гриша, а шутили и </a:t>
            </a:r>
            <a:r>
              <a:rPr lang="ru-RU" sz="3300" dirty="0" smtClean="0"/>
              <a:t>смеялись</a:t>
            </a:r>
            <a:r>
              <a:rPr lang="ru-RU" sz="3300" dirty="0"/>
              <a:t>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dirty="0">
                <a:solidFill>
                  <a:srgbClr val="C00000"/>
                </a:solidFill>
              </a:rPr>
              <a:t>9.</a:t>
            </a:r>
            <a:r>
              <a:rPr lang="ru-RU" sz="3300" dirty="0"/>
              <a:t>  Кто первым предложил идти в милицию? Как отреагировал другой мальчик? Кто же </a:t>
            </a:r>
            <a:r>
              <a:rPr lang="ru-RU" sz="3300" dirty="0" smtClean="0"/>
              <a:t>из </a:t>
            </a:r>
            <a:r>
              <a:rPr lang="ru-RU" sz="3300" dirty="0"/>
              <a:t>них пошёл?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dirty="0">
                <a:solidFill>
                  <a:srgbClr val="C00000"/>
                </a:solidFill>
              </a:rPr>
              <a:t>10.</a:t>
            </a:r>
            <a:r>
              <a:rPr lang="ru-RU" sz="3300" dirty="0"/>
              <a:t> Перед тем, как сказать адреса, мальчики сами выдали себя. </a:t>
            </a:r>
            <a:r>
              <a:rPr lang="ru-RU" sz="3300" dirty="0" smtClean="0"/>
              <a:t>                                                             (Скорее </a:t>
            </a:r>
            <a:r>
              <a:rPr lang="ru-RU" sz="3300" dirty="0"/>
              <a:t>всего, их нашли бы и без подсказки.) </a:t>
            </a:r>
            <a:r>
              <a:rPr lang="ru-RU" sz="3300" dirty="0" smtClean="0"/>
              <a:t>                                                                                                   Что </a:t>
            </a:r>
            <a:r>
              <a:rPr lang="ru-RU" sz="3300" dirty="0"/>
              <a:t>именно они сказали</a:t>
            </a:r>
            <a:r>
              <a:rPr lang="ru-RU" sz="3300" dirty="0" smtClean="0"/>
              <a:t>?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190372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61546"/>
            <a:ext cx="11720145" cy="1389185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Выберите пословицы, которые подходят к рассказу Ю. Сотника «Дрессировщики».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5415" y="1714500"/>
            <a:ext cx="10228385" cy="4976446"/>
          </a:xfrm>
        </p:spPr>
        <p:txBody>
          <a:bodyPr>
            <a:normAutofit fontScale="92500" lnSpcReduction="10000"/>
          </a:bodyPr>
          <a:lstStyle/>
          <a:p>
            <a:pPr marL="0" indent="0" fontAlgn="base">
              <a:buNone/>
            </a:pPr>
            <a:r>
              <a:rPr lang="ru-RU" dirty="0" smtClean="0"/>
              <a:t>1. </a:t>
            </a:r>
            <a:r>
              <a:rPr lang="ru-RU" sz="3200" dirty="0" smtClean="0"/>
              <a:t>Терпение </a:t>
            </a:r>
            <a:r>
              <a:rPr lang="ru-RU" sz="3200" dirty="0"/>
              <a:t>и труд </a:t>
            </a:r>
            <a:r>
              <a:rPr lang="ru-RU" sz="3200" dirty="0" smtClean="0"/>
              <a:t>всё </a:t>
            </a:r>
            <a:r>
              <a:rPr lang="ru-RU" sz="3200" dirty="0"/>
              <a:t>перетрут. </a:t>
            </a:r>
            <a:endParaRPr lang="ru-RU" sz="3200" dirty="0" smtClean="0"/>
          </a:p>
          <a:p>
            <a:pPr marL="0" indent="0" fontAlgn="base">
              <a:buNone/>
            </a:pPr>
            <a:r>
              <a:rPr lang="ru-RU" sz="3200" dirty="0" smtClean="0"/>
              <a:t>2. Кто </a:t>
            </a:r>
            <a:r>
              <a:rPr lang="ru-RU" sz="3200" dirty="0"/>
              <a:t>спит весною </a:t>
            </a:r>
            <a:r>
              <a:rPr lang="ru-RU" sz="3200" dirty="0" smtClean="0"/>
              <a:t>- </a:t>
            </a:r>
            <a:r>
              <a:rPr lang="ru-RU" sz="3200" dirty="0"/>
              <a:t>плачет зимою</a:t>
            </a:r>
            <a:r>
              <a:rPr lang="ru-RU" sz="3200" dirty="0" smtClean="0"/>
              <a:t>.</a:t>
            </a:r>
          </a:p>
          <a:p>
            <a:pPr marL="0" indent="0" fontAlgn="base">
              <a:buNone/>
            </a:pPr>
            <a:r>
              <a:rPr lang="ru-RU" sz="3200" dirty="0" smtClean="0"/>
              <a:t>3. Повинную </a:t>
            </a:r>
            <a:r>
              <a:rPr lang="ru-RU" sz="3200" dirty="0"/>
              <a:t>голову меч не </a:t>
            </a:r>
            <a:r>
              <a:rPr lang="ru-RU" sz="3200" dirty="0" smtClean="0"/>
              <a:t>сечёт.</a:t>
            </a:r>
          </a:p>
          <a:p>
            <a:pPr marL="0" indent="0" fontAlgn="base">
              <a:buNone/>
            </a:pPr>
            <a:r>
              <a:rPr lang="ru-RU" sz="3200" dirty="0" smtClean="0"/>
              <a:t>4. Материнская забота и в огне не горит, и в воде не тонет.</a:t>
            </a:r>
          </a:p>
          <a:p>
            <a:pPr marL="0" indent="0" fontAlgn="base">
              <a:buNone/>
            </a:pPr>
            <a:r>
              <a:rPr lang="ru-RU" sz="3200" dirty="0" smtClean="0"/>
              <a:t>5. Конь </a:t>
            </a:r>
            <a:r>
              <a:rPr lang="ru-RU" sz="3200" dirty="0"/>
              <a:t>о </a:t>
            </a:r>
            <a:r>
              <a:rPr lang="ru-RU" sz="3200" dirty="0" smtClean="0"/>
              <a:t>четырёх </a:t>
            </a:r>
            <a:r>
              <a:rPr lang="ru-RU" sz="3200" dirty="0"/>
              <a:t>ступнях, да и тот </a:t>
            </a:r>
            <a:r>
              <a:rPr lang="ru-RU" sz="3200" dirty="0" smtClean="0"/>
              <a:t>спотыкается.</a:t>
            </a:r>
          </a:p>
          <a:p>
            <a:pPr marL="0" indent="0" fontAlgn="base">
              <a:buNone/>
            </a:pPr>
            <a:r>
              <a:rPr lang="ru-RU" sz="3200" dirty="0" smtClean="0"/>
              <a:t>6. Кто </a:t>
            </a:r>
            <a:r>
              <a:rPr lang="ru-RU" sz="3200" dirty="0"/>
              <a:t>заварил, тот и </a:t>
            </a:r>
            <a:r>
              <a:rPr lang="ru-RU" sz="3200" dirty="0" smtClean="0"/>
              <a:t>расхлёбывает.</a:t>
            </a:r>
          </a:p>
          <a:p>
            <a:pPr marL="0" indent="0" fontAlgn="base">
              <a:buNone/>
            </a:pPr>
            <a:r>
              <a:rPr lang="ru-RU" sz="3200" dirty="0" smtClean="0"/>
              <a:t>7. Не </a:t>
            </a:r>
            <a:r>
              <a:rPr lang="ru-RU" sz="3200" dirty="0"/>
              <a:t>подумавши, ничего не начинай</a:t>
            </a:r>
            <a:r>
              <a:rPr lang="ru-RU" sz="3200" dirty="0" smtClean="0"/>
              <a:t>.</a:t>
            </a:r>
          </a:p>
          <a:p>
            <a:pPr marL="0" indent="0" fontAlgn="base">
              <a:buNone/>
            </a:pPr>
            <a:r>
              <a:rPr lang="ru-RU" sz="3200" dirty="0" smtClean="0"/>
              <a:t>8. Доплясались</a:t>
            </a:r>
            <a:r>
              <a:rPr lang="ru-RU" sz="3200" dirty="0"/>
              <a:t>, что без хлеба остались.</a:t>
            </a:r>
            <a:endParaRPr lang="ru-RU" sz="3200" dirty="0" smtClean="0"/>
          </a:p>
          <a:p>
            <a:pPr marL="0" indent="0" fontAlgn="base">
              <a:buNone/>
            </a:pPr>
            <a:r>
              <a:rPr lang="ru-RU" sz="3200" dirty="0" smtClean="0"/>
              <a:t>9. Доброе </a:t>
            </a:r>
            <a:r>
              <a:rPr lang="ru-RU" sz="3200" dirty="0"/>
              <a:t>дело без награды не </a:t>
            </a:r>
            <a:r>
              <a:rPr lang="ru-RU" sz="3200" dirty="0" smtClean="0"/>
              <a:t>остаётся.</a:t>
            </a:r>
          </a:p>
          <a:p>
            <a:pPr marL="0" indent="0" fontAlgn="base">
              <a:buNone/>
            </a:pPr>
            <a:r>
              <a:rPr lang="ru-RU" sz="3200" dirty="0" smtClean="0"/>
              <a:t>10. Для мышей и кошка - лев.  </a:t>
            </a:r>
            <a:endParaRPr lang="ru-RU" sz="32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75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61546"/>
            <a:ext cx="11720145" cy="1389185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Выберите пословицы, которые подходят к рассказу Ю. Сотника «Дрессировщики».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5415" y="1670538"/>
            <a:ext cx="10228385" cy="5020408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dirty="0" smtClean="0">
                <a:solidFill>
                  <a:srgbClr val="FF0000"/>
                </a:solidFill>
              </a:rPr>
              <a:t>1. </a:t>
            </a:r>
            <a:r>
              <a:rPr lang="ru-RU" sz="3200" dirty="0" smtClean="0">
                <a:solidFill>
                  <a:srgbClr val="FF0000"/>
                </a:solidFill>
              </a:rPr>
              <a:t>Терпение </a:t>
            </a:r>
            <a:r>
              <a:rPr lang="ru-RU" sz="3200" dirty="0">
                <a:solidFill>
                  <a:srgbClr val="FF0000"/>
                </a:solidFill>
              </a:rPr>
              <a:t>и труд </a:t>
            </a:r>
            <a:r>
              <a:rPr lang="ru-RU" sz="3200" dirty="0" smtClean="0">
                <a:solidFill>
                  <a:srgbClr val="FF0000"/>
                </a:solidFill>
              </a:rPr>
              <a:t>всё </a:t>
            </a:r>
            <a:r>
              <a:rPr lang="ru-RU" sz="3200" dirty="0">
                <a:solidFill>
                  <a:srgbClr val="FF0000"/>
                </a:solidFill>
              </a:rPr>
              <a:t>перетрут. </a:t>
            </a:r>
            <a:endParaRPr lang="ru-RU" sz="3200" dirty="0" smtClean="0">
              <a:solidFill>
                <a:srgbClr val="FF0000"/>
              </a:solidFill>
            </a:endParaRPr>
          </a:p>
          <a:p>
            <a:pPr marL="0" indent="0" fontAlgn="base">
              <a:buNone/>
            </a:pPr>
            <a:r>
              <a:rPr lang="ru-RU" sz="1900" dirty="0" smtClean="0"/>
              <a:t>2. Кто </a:t>
            </a:r>
            <a:r>
              <a:rPr lang="ru-RU" sz="1900" dirty="0"/>
              <a:t>спит весною </a:t>
            </a:r>
            <a:r>
              <a:rPr lang="ru-RU" sz="1900" dirty="0" smtClean="0"/>
              <a:t>- </a:t>
            </a:r>
            <a:r>
              <a:rPr lang="ru-RU" sz="1900" dirty="0"/>
              <a:t>плачет зимою</a:t>
            </a:r>
            <a:r>
              <a:rPr lang="ru-RU" sz="1900" dirty="0" smtClean="0"/>
              <a:t>.</a:t>
            </a:r>
          </a:p>
          <a:p>
            <a:pPr marL="0" indent="0" fontAlgn="base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3. Повинную </a:t>
            </a:r>
            <a:r>
              <a:rPr lang="ru-RU" sz="3200" dirty="0">
                <a:solidFill>
                  <a:srgbClr val="FF0000"/>
                </a:solidFill>
              </a:rPr>
              <a:t>голову меч не </a:t>
            </a:r>
            <a:r>
              <a:rPr lang="ru-RU" sz="3200" dirty="0" smtClean="0">
                <a:solidFill>
                  <a:srgbClr val="FF0000"/>
                </a:solidFill>
              </a:rPr>
              <a:t>сечёт.</a:t>
            </a:r>
          </a:p>
          <a:p>
            <a:pPr marL="0" indent="0" fontAlgn="base">
              <a:buNone/>
            </a:pPr>
            <a:r>
              <a:rPr lang="ru-RU" sz="1900" dirty="0" smtClean="0"/>
              <a:t>4. Материнская забота и в огне не горит, и в воде не тонет.</a:t>
            </a:r>
          </a:p>
          <a:p>
            <a:pPr marL="0" indent="0" fontAlgn="base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5. Конь </a:t>
            </a:r>
            <a:r>
              <a:rPr lang="ru-RU" sz="3200" dirty="0">
                <a:solidFill>
                  <a:srgbClr val="FF0000"/>
                </a:solidFill>
              </a:rPr>
              <a:t>о </a:t>
            </a:r>
            <a:r>
              <a:rPr lang="ru-RU" sz="3200" dirty="0" smtClean="0">
                <a:solidFill>
                  <a:srgbClr val="FF0000"/>
                </a:solidFill>
              </a:rPr>
              <a:t>четырёх </a:t>
            </a:r>
            <a:r>
              <a:rPr lang="ru-RU" sz="3200" dirty="0">
                <a:solidFill>
                  <a:srgbClr val="FF0000"/>
                </a:solidFill>
              </a:rPr>
              <a:t>ступнях, да и тот </a:t>
            </a:r>
            <a:r>
              <a:rPr lang="ru-RU" sz="3200" dirty="0" smtClean="0">
                <a:solidFill>
                  <a:srgbClr val="FF0000"/>
                </a:solidFill>
              </a:rPr>
              <a:t>спотыкается.</a:t>
            </a:r>
          </a:p>
          <a:p>
            <a:pPr marL="0" indent="0" fontAlgn="base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6. Кто </a:t>
            </a:r>
            <a:r>
              <a:rPr lang="ru-RU" sz="3200" dirty="0">
                <a:solidFill>
                  <a:srgbClr val="FF0000"/>
                </a:solidFill>
              </a:rPr>
              <a:t>заварил, тот и </a:t>
            </a:r>
            <a:r>
              <a:rPr lang="ru-RU" sz="3200" dirty="0" smtClean="0">
                <a:solidFill>
                  <a:srgbClr val="FF0000"/>
                </a:solidFill>
              </a:rPr>
              <a:t>расхлёбывает.</a:t>
            </a:r>
          </a:p>
          <a:p>
            <a:pPr marL="0" indent="0" fontAlgn="base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7. Не </a:t>
            </a:r>
            <a:r>
              <a:rPr lang="ru-RU" sz="3200" dirty="0">
                <a:solidFill>
                  <a:srgbClr val="FF0000"/>
                </a:solidFill>
              </a:rPr>
              <a:t>подумавши, ничего не начинай</a:t>
            </a:r>
            <a:r>
              <a:rPr lang="ru-RU" sz="3200" dirty="0" smtClean="0">
                <a:solidFill>
                  <a:srgbClr val="FF0000"/>
                </a:solidFill>
              </a:rPr>
              <a:t>.</a:t>
            </a:r>
          </a:p>
          <a:p>
            <a:pPr marL="0" indent="0" fontAlgn="base">
              <a:buNone/>
            </a:pPr>
            <a:r>
              <a:rPr lang="ru-RU" sz="1900" dirty="0" smtClean="0"/>
              <a:t>8. Доплясались</a:t>
            </a:r>
            <a:r>
              <a:rPr lang="ru-RU" sz="1900" dirty="0"/>
              <a:t>, что без хлеба остались.</a:t>
            </a:r>
            <a:endParaRPr lang="ru-RU" sz="1900" dirty="0" smtClean="0"/>
          </a:p>
          <a:p>
            <a:pPr marL="0" indent="0" fontAlgn="base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9. Доброе </a:t>
            </a:r>
            <a:r>
              <a:rPr lang="ru-RU" sz="3200" dirty="0">
                <a:solidFill>
                  <a:srgbClr val="FF0000"/>
                </a:solidFill>
              </a:rPr>
              <a:t>дело без награды не </a:t>
            </a:r>
            <a:r>
              <a:rPr lang="ru-RU" sz="3200" dirty="0" smtClean="0">
                <a:solidFill>
                  <a:srgbClr val="FF0000"/>
                </a:solidFill>
              </a:rPr>
              <a:t>остаётся.</a:t>
            </a:r>
          </a:p>
          <a:p>
            <a:pPr marL="0" indent="0" fontAlgn="base">
              <a:buNone/>
            </a:pPr>
            <a:r>
              <a:rPr lang="ru-RU" sz="1800" dirty="0" smtClean="0"/>
              <a:t>10. Для мышей и кошка - лев.  </a:t>
            </a:r>
            <a:endParaRPr lang="ru-RU" sz="18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07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4575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Выводы: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770" y="1573823"/>
            <a:ext cx="11632222" cy="4603140"/>
          </a:xfrm>
        </p:spPr>
        <p:txBody>
          <a:bodyPr/>
          <a:lstStyle/>
          <a:p>
            <a:r>
              <a:rPr lang="ru-RU" sz="3800" dirty="0"/>
              <a:t>К </a:t>
            </a:r>
            <a:r>
              <a:rPr lang="ru-RU" sz="4000" dirty="0"/>
              <a:t>любому</a:t>
            </a:r>
            <a:r>
              <a:rPr lang="ru-RU" sz="3800" dirty="0"/>
              <a:t> делу надо подходить ответственно. Должно быть и занятие - хорошее, и результат - отличный. </a:t>
            </a:r>
          </a:p>
          <a:p>
            <a:pPr marL="0" indent="0">
              <a:buNone/>
            </a:pPr>
            <a:r>
              <a:rPr lang="ru-RU" dirty="0"/>
              <a:t>Например, два мальчика учатся мастерить деревянные вещи. Это хорошо. Но один сделал лошадку, </a:t>
            </a:r>
            <a:r>
              <a:rPr lang="ru-RU" dirty="0" smtClean="0"/>
              <a:t>а </a:t>
            </a:r>
            <a:r>
              <a:rPr lang="ru-RU" dirty="0"/>
              <a:t>другой </a:t>
            </a:r>
            <a:r>
              <a:rPr lang="ru-RU" dirty="0" smtClean="0"/>
              <a:t>- рогатку.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Чей </a:t>
            </a:r>
            <a:r>
              <a:rPr lang="ru-RU" dirty="0"/>
              <a:t>«результат» тебе нравится?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144" y="4290648"/>
            <a:ext cx="2464617" cy="21541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269" y="4457701"/>
            <a:ext cx="1631731" cy="182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71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1885"/>
            <a:ext cx="10515600" cy="852853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Выводы: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485" y="1512277"/>
            <a:ext cx="11254153" cy="4870938"/>
          </a:xfrm>
        </p:spPr>
        <p:txBody>
          <a:bodyPr>
            <a:normAutofit/>
          </a:bodyPr>
          <a:lstStyle/>
          <a:p>
            <a:r>
              <a:rPr lang="ru-RU" sz="3800" dirty="0" smtClean="0"/>
              <a:t>Не </a:t>
            </a:r>
            <a:r>
              <a:rPr lang="ru-RU" sz="3800" dirty="0"/>
              <a:t>следует совершать необдуманных </a:t>
            </a:r>
            <a:r>
              <a:rPr lang="ru-RU" sz="3800" dirty="0" smtClean="0"/>
              <a:t>поступков.</a:t>
            </a:r>
          </a:p>
          <a:p>
            <a:endParaRPr lang="ru-RU" sz="1000" dirty="0" smtClean="0"/>
          </a:p>
          <a:p>
            <a:r>
              <a:rPr lang="ru-RU" sz="3800" dirty="0" smtClean="0"/>
              <a:t>Поступай днём так, чтобы ночью твой сон был спокоен, а в молодости так, чтобы старость твоя была спокойна. </a:t>
            </a:r>
            <a:r>
              <a:rPr lang="ru-RU" sz="2400" dirty="0" smtClean="0"/>
              <a:t>Индийская поговорка.</a:t>
            </a:r>
          </a:p>
          <a:p>
            <a:endParaRPr lang="ru-RU" sz="1000" dirty="0" smtClean="0"/>
          </a:p>
          <a:p>
            <a:r>
              <a:rPr lang="ru-RU" sz="3800" dirty="0" smtClean="0"/>
              <a:t>Умей осознавать свои действия, исправлять их, извиняться. Помни: </a:t>
            </a:r>
            <a:r>
              <a:rPr lang="ru-RU" sz="3200" dirty="0" smtClean="0"/>
              <a:t>«</a:t>
            </a:r>
            <a:r>
              <a:rPr lang="ru-RU" sz="3800" dirty="0" smtClean="0"/>
              <a:t>Каяться </a:t>
            </a:r>
            <a:r>
              <a:rPr lang="ru-RU" sz="3800" dirty="0"/>
              <a:t>кайся, да опять за то же не </a:t>
            </a:r>
            <a:r>
              <a:rPr lang="ru-RU" sz="3800" dirty="0" smtClean="0"/>
              <a:t>принимайся</a:t>
            </a:r>
            <a:r>
              <a:rPr lang="ru-RU" sz="3200" dirty="0" smtClean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199053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31" y="158261"/>
            <a:ext cx="6479931" cy="6699739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7030A0"/>
                </a:solidFill>
              </a:rPr>
              <a:t>ПЕРВАЯ</a:t>
            </a:r>
            <a:r>
              <a:rPr lang="ru-RU" sz="4900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часть занятия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ru-RU" sz="4900" dirty="0" smtClean="0">
                <a:solidFill>
                  <a:srgbClr val="C00000"/>
                </a:solidFill>
              </a:rPr>
              <a:t/>
            </a:r>
            <a:br>
              <a:rPr lang="ru-RU" sz="4900" dirty="0" smtClean="0">
                <a:solidFill>
                  <a:srgbClr val="C00000"/>
                </a:solidFill>
              </a:rPr>
            </a:br>
            <a:r>
              <a:rPr lang="ru-RU" sz="800" dirty="0" smtClean="0">
                <a:solidFill>
                  <a:srgbClr val="C00000"/>
                </a:solidFill>
              </a:rPr>
              <a:t> </a:t>
            </a:r>
            <a:br>
              <a:rPr lang="ru-RU" sz="800" dirty="0" smtClean="0">
                <a:solidFill>
                  <a:srgbClr val="C00000"/>
                </a:solidFill>
              </a:rPr>
            </a:br>
            <a:r>
              <a:rPr lang="ru-RU" sz="800" dirty="0">
                <a:solidFill>
                  <a:srgbClr val="C00000"/>
                </a:solidFill>
              </a:rPr>
              <a:t/>
            </a:r>
            <a:br>
              <a:rPr lang="ru-RU" sz="800" dirty="0">
                <a:solidFill>
                  <a:srgbClr val="C00000"/>
                </a:solidFill>
              </a:rPr>
            </a:br>
            <a:r>
              <a:rPr lang="ru-RU" sz="800" dirty="0" smtClean="0">
                <a:solidFill>
                  <a:srgbClr val="C00000"/>
                </a:solidFill>
              </a:rPr>
              <a:t/>
            </a:r>
            <a:br>
              <a:rPr lang="ru-RU" sz="800" dirty="0" smtClean="0">
                <a:solidFill>
                  <a:srgbClr val="C00000"/>
                </a:solidFill>
              </a:rPr>
            </a:br>
            <a:r>
              <a:rPr lang="ru-RU" sz="800" dirty="0">
                <a:solidFill>
                  <a:srgbClr val="C00000"/>
                </a:solidFill>
              </a:rPr>
              <a:t/>
            </a:r>
            <a:br>
              <a:rPr lang="ru-RU" sz="800" dirty="0">
                <a:solidFill>
                  <a:srgbClr val="C00000"/>
                </a:solidFill>
              </a:rPr>
            </a:br>
            <a:r>
              <a:rPr lang="ru-RU" sz="800" dirty="0" smtClean="0">
                <a:solidFill>
                  <a:srgbClr val="C00000"/>
                </a:solidFill>
              </a:rPr>
              <a:t/>
            </a:r>
            <a:br>
              <a:rPr lang="ru-RU" sz="800" dirty="0" smtClean="0">
                <a:solidFill>
                  <a:srgbClr val="C00000"/>
                </a:solidFill>
              </a:rPr>
            </a:br>
            <a:r>
              <a:rPr lang="ru-RU" sz="9600" dirty="0" smtClean="0">
                <a:solidFill>
                  <a:srgbClr val="C00000"/>
                </a:solidFill>
              </a:rPr>
              <a:t>Сотник</a:t>
            </a:r>
            <a:r>
              <a:rPr lang="ru-RU" sz="800" dirty="0" smtClean="0">
                <a:solidFill>
                  <a:srgbClr val="C00000"/>
                </a:solidFill>
              </a:rPr>
              <a:t> </a:t>
            </a:r>
            <a:r>
              <a:rPr lang="ru-RU" sz="8000" dirty="0" smtClean="0">
                <a:solidFill>
                  <a:srgbClr val="C00000"/>
                </a:solidFill>
              </a:rPr>
              <a:t/>
            </a:r>
            <a:br>
              <a:rPr lang="ru-RU" sz="8000" dirty="0" smtClean="0">
                <a:solidFill>
                  <a:srgbClr val="C00000"/>
                </a:solidFill>
              </a:rPr>
            </a:br>
            <a:r>
              <a:rPr lang="ru-RU" sz="800" dirty="0" smtClean="0">
                <a:solidFill>
                  <a:srgbClr val="C00000"/>
                </a:solidFill>
              </a:rPr>
              <a:t> </a:t>
            </a:r>
            <a:br>
              <a:rPr lang="ru-RU" sz="800" dirty="0" smtClean="0">
                <a:solidFill>
                  <a:srgbClr val="C00000"/>
                </a:solidFill>
              </a:rPr>
            </a:br>
            <a:r>
              <a:rPr lang="ru-RU" sz="8000" dirty="0" smtClean="0">
                <a:solidFill>
                  <a:srgbClr val="C00000"/>
                </a:solidFill>
              </a:rPr>
              <a:t>Юрий</a:t>
            </a:r>
            <a:br>
              <a:rPr lang="ru-RU" sz="8000" dirty="0" smtClean="0">
                <a:solidFill>
                  <a:srgbClr val="C00000"/>
                </a:solidFill>
              </a:rPr>
            </a:br>
            <a:r>
              <a:rPr lang="ru-RU" sz="800" dirty="0" smtClean="0">
                <a:solidFill>
                  <a:srgbClr val="C00000"/>
                </a:solidFill>
              </a:rPr>
              <a:t> </a:t>
            </a:r>
            <a:br>
              <a:rPr lang="ru-RU" sz="800" dirty="0" smtClean="0">
                <a:solidFill>
                  <a:srgbClr val="C00000"/>
                </a:solidFill>
              </a:rPr>
            </a:br>
            <a:r>
              <a:rPr lang="ru-RU" sz="8000" dirty="0" smtClean="0">
                <a:solidFill>
                  <a:srgbClr val="C00000"/>
                </a:solidFill>
              </a:rPr>
              <a:t>Вячеславович</a:t>
            </a:r>
            <a:br>
              <a:rPr lang="ru-RU" sz="8000" dirty="0" smtClean="0">
                <a:solidFill>
                  <a:srgbClr val="C00000"/>
                </a:solidFill>
              </a:rPr>
            </a:br>
            <a:r>
              <a:rPr lang="ru-RU" sz="1200" dirty="0" smtClean="0">
                <a:solidFill>
                  <a:srgbClr val="C00000"/>
                </a:solidFill>
              </a:rPr>
              <a:t> </a:t>
            </a:r>
            <a:br>
              <a:rPr lang="ru-RU" sz="1200" dirty="0" smtClean="0">
                <a:solidFill>
                  <a:srgbClr val="C00000"/>
                </a:solidFill>
              </a:rPr>
            </a:br>
            <a:r>
              <a:rPr lang="ru-RU" sz="1200" dirty="0">
                <a:solidFill>
                  <a:srgbClr val="C00000"/>
                </a:solidFill>
              </a:rPr>
              <a:t/>
            </a:r>
            <a:br>
              <a:rPr lang="ru-RU" sz="12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(1914 - 1997)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313" y="158261"/>
            <a:ext cx="5005107" cy="649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1885"/>
            <a:ext cx="10515600" cy="104628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Выводы: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485" y="1503485"/>
            <a:ext cx="11254153" cy="4673478"/>
          </a:xfrm>
        </p:spPr>
        <p:txBody>
          <a:bodyPr>
            <a:normAutofit/>
          </a:bodyPr>
          <a:lstStyle/>
          <a:p>
            <a:r>
              <a:rPr lang="ru-RU" sz="3800" dirty="0" smtClean="0"/>
              <a:t>Дружба красна не лестью, а правдой и честью. Если видишь, что твой товарищ не прав, останови его!</a:t>
            </a:r>
          </a:p>
          <a:p>
            <a:endParaRPr lang="ru-RU" sz="1000" dirty="0" smtClean="0"/>
          </a:p>
          <a:p>
            <a:r>
              <a:rPr lang="ru-RU" sz="3800" dirty="0" smtClean="0"/>
              <a:t>Мы несём ответственность за братьев наших меньших.</a:t>
            </a:r>
          </a:p>
          <a:p>
            <a:endParaRPr lang="ru-RU" sz="1000" dirty="0" smtClean="0"/>
          </a:p>
          <a:p>
            <a:r>
              <a:rPr lang="ru-RU" sz="3800" dirty="0" smtClean="0"/>
              <a:t>А остальные выводы я, как и автор, доверяю вам сделать самостоятельно.</a:t>
            </a:r>
            <a:endParaRPr lang="ru-RU" sz="3800" dirty="0"/>
          </a:p>
          <a:p>
            <a:endParaRPr lang="ru-RU" sz="3800" dirty="0" smtClean="0"/>
          </a:p>
        </p:txBody>
      </p:sp>
    </p:spTree>
    <p:extLst>
      <p:ext uri="{BB962C8B-B14F-4D97-AF65-F5344CB8AC3E}">
        <p14:creationId xmlns:p14="http://schemas.microsoft.com/office/powerpoint/2010/main" val="297517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055" y="369277"/>
            <a:ext cx="11781692" cy="6242538"/>
          </a:xfrm>
        </p:spPr>
        <p:txBody>
          <a:bodyPr>
            <a:normAutofit fontScale="90000"/>
          </a:bodyPr>
          <a:lstStyle/>
          <a:p>
            <a:r>
              <a:rPr lang="ru-RU" sz="7300" dirty="0" smtClean="0"/>
              <a:t>        </a:t>
            </a:r>
            <a:r>
              <a:rPr lang="ru-RU" sz="7300" dirty="0" smtClean="0">
                <a:solidFill>
                  <a:srgbClr val="7030A0"/>
                </a:solidFill>
              </a:rPr>
              <a:t>ЧЕТВЁРТАЯ </a:t>
            </a:r>
            <a:r>
              <a:rPr lang="ru-RU" sz="4900" dirty="0" smtClean="0">
                <a:solidFill>
                  <a:srgbClr val="7030A0"/>
                </a:solidFill>
              </a:rPr>
              <a:t>часть занятия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800" dirty="0" smtClean="0"/>
              <a:t> </a:t>
            </a:r>
            <a:br>
              <a:rPr lang="ru-RU" sz="800" dirty="0" smtClean="0"/>
            </a:br>
            <a:r>
              <a:rPr lang="ru-RU" sz="800" dirty="0" smtClean="0"/>
              <a:t>   </a:t>
            </a:r>
            <a:r>
              <a:rPr lang="ru-RU" sz="3800" dirty="0" smtClean="0"/>
              <a:t>Дети, в 1 классе мы сравнивали с вами </a:t>
            </a:r>
            <a:br>
              <a:rPr lang="ru-RU" sz="3800" dirty="0" smtClean="0"/>
            </a:br>
            <a:r>
              <a:rPr lang="ru-RU" sz="3800" dirty="0" smtClean="0"/>
              <a:t>  содержание мультфильма и рассказа</a:t>
            </a:r>
            <a:br>
              <a:rPr lang="ru-RU" sz="3800" dirty="0" smtClean="0"/>
            </a:br>
            <a:r>
              <a:rPr lang="ru-RU" sz="3800" dirty="0" smtClean="0"/>
              <a:t>   Н. Носова «Бобик в гостях у Барбоса.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   </a:t>
            </a:r>
            <a:r>
              <a:rPr lang="ru-RU" sz="6000" dirty="0" smtClean="0">
                <a:solidFill>
                  <a:srgbClr val="C00000"/>
                </a:solidFill>
              </a:rPr>
              <a:t>Предлагаю посмотреть интересный     </a:t>
            </a:r>
            <a:br>
              <a:rPr lang="ru-RU" sz="6000" dirty="0" smtClean="0">
                <a:solidFill>
                  <a:srgbClr val="C00000"/>
                </a:solidFill>
              </a:rPr>
            </a:br>
            <a:r>
              <a:rPr lang="ru-RU" sz="6000" dirty="0">
                <a:solidFill>
                  <a:srgbClr val="C00000"/>
                </a:solidFill>
              </a:rPr>
              <a:t> </a:t>
            </a:r>
            <a:r>
              <a:rPr lang="ru-RU" sz="6000" dirty="0" smtClean="0">
                <a:solidFill>
                  <a:srgbClr val="C00000"/>
                </a:solidFill>
              </a:rPr>
              <a:t>           фильм «Дрессировщики». </a:t>
            </a:r>
            <a:br>
              <a:rPr lang="ru-RU" sz="6000" dirty="0" smtClean="0">
                <a:solidFill>
                  <a:srgbClr val="C00000"/>
                </a:solidFill>
              </a:rPr>
            </a:br>
            <a:r>
              <a:rPr lang="ru-RU" sz="6000" dirty="0" smtClean="0">
                <a:solidFill>
                  <a:srgbClr val="C00000"/>
                </a:solidFill>
              </a:rPr>
              <a:t> Поверьте, вы найдёте много отличий.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6" t="43184" r="2319" b="3164"/>
          <a:stretch/>
        </p:blipFill>
        <p:spPr>
          <a:xfrm>
            <a:off x="7649307" y="1538654"/>
            <a:ext cx="4035670" cy="2554460"/>
          </a:xfrm>
        </p:spPr>
      </p:pic>
    </p:spTree>
    <p:extLst>
      <p:ext uri="{BB962C8B-B14F-4D97-AF65-F5344CB8AC3E}">
        <p14:creationId xmlns:p14="http://schemas.microsoft.com/office/powerpoint/2010/main" val="182784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68" y="365125"/>
            <a:ext cx="11232209" cy="6193936"/>
          </a:xfrm>
        </p:spPr>
      </p:pic>
    </p:spTree>
    <p:extLst>
      <p:ext uri="{BB962C8B-B14F-4D97-AF65-F5344CB8AC3E}">
        <p14:creationId xmlns:p14="http://schemas.microsoft.com/office/powerpoint/2010/main" val="380331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3438" y="365126"/>
            <a:ext cx="9340362" cy="119111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Выводы: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780" y="1820008"/>
            <a:ext cx="11726512" cy="435695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Надо и смотреть художественные и мультипликационные фильмы, и читать книги. Как правило сценарий картины отличается от содержания книги. Пусть даже сюжет совпадает, впечатления будут обязательно разные!</a:t>
            </a:r>
          </a:p>
          <a:p>
            <a:r>
              <a:rPr lang="ru-RU" sz="3600" dirty="0" smtClean="0"/>
              <a:t>Животные в кинофильмах - изюминка любой картины! Особыми любимчиками зрителей стали собаки - артисты.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Музыкальное оформление отдельных сцен в фильме создаёт особое настроение.  </a:t>
            </a:r>
          </a:p>
        </p:txBody>
      </p:sp>
    </p:spTree>
    <p:extLst>
      <p:ext uri="{BB962C8B-B14F-4D97-AF65-F5344CB8AC3E}">
        <p14:creationId xmlns:p14="http://schemas.microsoft.com/office/powerpoint/2010/main" val="230186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392" y="167054"/>
            <a:ext cx="11658600" cy="6479931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Дети, вы познакомились </a:t>
            </a:r>
            <a:br>
              <a:rPr lang="ru-RU" sz="4800" dirty="0" smtClean="0"/>
            </a:br>
            <a:r>
              <a:rPr lang="ru-RU" sz="4800" dirty="0" smtClean="0"/>
              <a:t>только с одним приключением.</a:t>
            </a:r>
            <a:r>
              <a:rPr lang="ru-RU" sz="1200" dirty="0" smtClean="0"/>
              <a:t> </a:t>
            </a:r>
            <a:br>
              <a:rPr lang="ru-RU" sz="1200" dirty="0" smtClean="0"/>
            </a:br>
            <a:r>
              <a:rPr lang="ru-RU" sz="1200" dirty="0" smtClean="0"/>
              <a:t>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6000" dirty="0" smtClean="0"/>
              <a:t>А в книгах Юрия Сотника их сотни!</a:t>
            </a:r>
            <a:r>
              <a:rPr lang="ru-RU" sz="1200" dirty="0" smtClean="0"/>
              <a:t> </a:t>
            </a:r>
            <a:br>
              <a:rPr lang="ru-RU" sz="12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8000" b="1" dirty="0" smtClean="0">
                <a:solidFill>
                  <a:srgbClr val="C00000"/>
                </a:solidFill>
              </a:rPr>
              <a:t>Ч И Т А Й Т Е </a:t>
            </a:r>
            <a:r>
              <a:rPr lang="ru-RU" sz="6000" dirty="0" smtClean="0">
                <a:solidFill>
                  <a:srgbClr val="C00000"/>
                </a:solidFill>
              </a:rPr>
              <a:t>-  </a:t>
            </a:r>
            <a:br>
              <a:rPr lang="ru-RU" sz="6000" dirty="0" smtClean="0">
                <a:solidFill>
                  <a:srgbClr val="C00000"/>
                </a:solidFill>
              </a:rPr>
            </a:br>
            <a:r>
              <a:rPr lang="ru-RU" sz="6000" dirty="0" smtClean="0">
                <a:solidFill>
                  <a:srgbClr val="C00000"/>
                </a:solidFill>
              </a:rPr>
              <a:t>и </a:t>
            </a:r>
            <a:r>
              <a:rPr lang="ru-RU" sz="6000" dirty="0">
                <a:solidFill>
                  <a:srgbClr val="C00000"/>
                </a:solidFill>
              </a:rPr>
              <a:t>вам откроется целый мир.</a:t>
            </a:r>
            <a:r>
              <a:rPr lang="ru-RU" sz="6000" dirty="0" smtClean="0">
                <a:solidFill>
                  <a:srgbClr val="C00000"/>
                </a:solidFill>
              </a:rPr>
              <a:t>  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88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" r="1235"/>
          <a:stretch/>
        </p:blipFill>
        <p:spPr>
          <a:xfrm>
            <a:off x="1987063" y="365125"/>
            <a:ext cx="8291146" cy="5912583"/>
          </a:xfrm>
        </p:spPr>
      </p:pic>
    </p:spTree>
    <p:extLst>
      <p:ext uri="{BB962C8B-B14F-4D97-AF65-F5344CB8AC3E}">
        <p14:creationId xmlns:p14="http://schemas.microsoft.com/office/powerpoint/2010/main" val="41491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107" y="633045"/>
            <a:ext cx="11377247" cy="60227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Юрий Сотник - весёлый выдумщик и </a:t>
            </a:r>
            <a:r>
              <a:rPr lang="ru-RU" b="1" dirty="0" smtClean="0">
                <a:solidFill>
                  <a:srgbClr val="C00000"/>
                </a:solidFill>
              </a:rPr>
              <a:t>фантазёр.</a:t>
            </a:r>
            <a:endParaRPr lang="ru-RU" dirty="0">
              <a:solidFill>
                <a:srgbClr val="C00000"/>
              </a:solidFill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3600" dirty="0" smtClean="0"/>
              <a:t>	</a:t>
            </a:r>
            <a:r>
              <a:rPr lang="ru-RU" sz="3200" dirty="0" smtClean="0"/>
              <a:t>Юра </a:t>
            </a:r>
            <a:r>
              <a:rPr lang="ru-RU" sz="3200" dirty="0"/>
              <a:t>Сотник родился во Владикавказе, в семье </a:t>
            </a:r>
            <a:r>
              <a:rPr lang="ru-RU" sz="3200" dirty="0" smtClean="0"/>
              <a:t>художника - карикатуриста</a:t>
            </a:r>
            <a:r>
              <a:rPr lang="ru-RU" sz="3200" dirty="0"/>
              <a:t>. В 1931 году он закончил Московскую среднюю школу. С детских лет мальчик увлечённо занимался фото- и киносъёмками, моделировал, пробовал сочинять. В четвёртом классе он придумал рассказ в форме дневника котёнка. Рассказ понравился и на школьном конкурсе занял первое место. Юра быстро смекнул, что профессия писателя как раз по нему. Но сначала были и работа ретушёром, фотографом, и поездки с эстрадными артистами по Кольскому полуострову, и работа сплавщиком на реке Лене, кочегаром</a:t>
            </a:r>
            <a:r>
              <a:rPr lang="ru-RU" sz="3200" dirty="0" smtClean="0"/>
              <a:t>...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5171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392" y="263769"/>
            <a:ext cx="11553093" cy="63832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Юрий Сотник - весёлый выдумщик и </a:t>
            </a:r>
            <a:r>
              <a:rPr lang="ru-RU" b="1" dirty="0" smtClean="0">
                <a:solidFill>
                  <a:srgbClr val="C00000"/>
                </a:solidFill>
              </a:rPr>
              <a:t>фантазёр.</a:t>
            </a:r>
            <a:endParaRPr lang="ru-RU" dirty="0">
              <a:solidFill>
                <a:srgbClr val="C00000"/>
              </a:solidFill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3200" dirty="0" smtClean="0"/>
              <a:t>	Творческий </a:t>
            </a:r>
            <a:r>
              <a:rPr lang="ru-RU" sz="3200" dirty="0"/>
              <a:t>дебют Сотника как писателя состоялся в 1939 году. Друзья посоветовали Юрию написать о том, как он в детстве мечтал смастерить подводную лодку. Сотник живо представил себе, чем могла бы закончиться эта история. Так появился «“Архимед” Вовки Грушина», который напечатали в журнале «Пионер». А через восемь лет вышла первая книга писателя. Её героями стали мальчишки и девчонки - открыватели и исследователи, фантазёры и чудаки, которым не сидится на месте, которым хочется настоящих открытий, путешествий и приключений. «Маленькие герои Сотника... кажутся нам ещё более живыми, реальными, настоящими. Словно мы не в книжке прочли про них, а долго жили рядом, в одной квартире или в одном дворе» - так отзывались о героях книг Ю. Сотника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7750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092" y="79132"/>
            <a:ext cx="11843239" cy="664698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Юрий Сотник - весёлый выдумщик и </a:t>
            </a:r>
            <a:r>
              <a:rPr lang="ru-RU" b="1" dirty="0" smtClean="0">
                <a:solidFill>
                  <a:srgbClr val="C00000"/>
                </a:solidFill>
              </a:rPr>
              <a:t>фантазёр.</a:t>
            </a:r>
            <a:endParaRPr lang="ru-RU" dirty="0">
              <a:solidFill>
                <a:srgbClr val="C00000"/>
              </a:solidFill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3200" dirty="0" smtClean="0"/>
              <a:t>	</a:t>
            </a:r>
            <a:r>
              <a:rPr lang="ru-RU" sz="3500" dirty="0" smtClean="0"/>
              <a:t>Все рассказы Юрия Сотника начинаются с совершенно обыденной ситуации, которую писатель умело, развивая диалог и действие, доводит до абсурда. Иногда страшноватого, как в истории «Как меня спасали», иногда комического, как в «Маске». Но, так или иначе, конец всегда поучителен, и благополучен.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3500" dirty="0" smtClean="0"/>
              <a:t>	Если вы внимательно прочитаете рассказы Ю. Сотника, то заметите, что взрослые в его историях появляются нечасто. Автор как будто специально предоставляет детей самим себе: ведь всё забавное и необычное может произойти исключительно в отсутствие взрослых. И ещё вы непременно заметите, что рассказы Сотника лишены назидательности. А выводы, которые должны быть сделаны, автор доверяет сделать самому читателю.</a:t>
            </a:r>
          </a:p>
        </p:txBody>
      </p:sp>
    </p:spTree>
    <p:extLst>
      <p:ext uri="{BB962C8B-B14F-4D97-AF65-F5344CB8AC3E}">
        <p14:creationId xmlns:p14="http://schemas.microsoft.com/office/powerpoint/2010/main" val="13286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91" y="123093"/>
            <a:ext cx="11718771" cy="204543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</a:rPr>
              <a:t>Сотни приключений </a:t>
            </a:r>
            <a:br>
              <a:rPr lang="ru-RU" sz="6600" dirty="0" smtClean="0">
                <a:solidFill>
                  <a:srgbClr val="C00000"/>
                </a:solidFill>
              </a:rPr>
            </a:br>
            <a:r>
              <a:rPr lang="ru-RU" sz="6600" dirty="0" smtClean="0">
                <a:solidFill>
                  <a:srgbClr val="C00000"/>
                </a:solidFill>
              </a:rPr>
              <a:t>Юрия Сотника</a:t>
            </a:r>
            <a:endParaRPr lang="ru-RU" sz="66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14" y="1778430"/>
            <a:ext cx="2544409" cy="340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451" y="2334596"/>
            <a:ext cx="2707080" cy="4287230"/>
          </a:xfrm>
          <a:prstGeom prst="rect">
            <a:avLst/>
          </a:prstGeom>
        </p:spPr>
      </p:pic>
      <p:pic>
        <p:nvPicPr>
          <p:cNvPr id="12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870" y="1566362"/>
            <a:ext cx="2795953" cy="3927090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"/>
          <a:stretch/>
        </p:blipFill>
        <p:spPr>
          <a:xfrm>
            <a:off x="6119446" y="2334596"/>
            <a:ext cx="2722696" cy="422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69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91" y="123093"/>
            <a:ext cx="11718771" cy="204543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</a:rPr>
              <a:t>Сотни приключений </a:t>
            </a:r>
            <a:br>
              <a:rPr lang="ru-RU" sz="6600" dirty="0" smtClean="0">
                <a:solidFill>
                  <a:srgbClr val="C00000"/>
                </a:solidFill>
              </a:rPr>
            </a:br>
            <a:r>
              <a:rPr lang="ru-RU" sz="6600" dirty="0" smtClean="0">
                <a:solidFill>
                  <a:srgbClr val="C00000"/>
                </a:solidFill>
              </a:rPr>
              <a:t>Юрия Сотника</a:t>
            </a:r>
            <a:endParaRPr lang="ru-RU" sz="6600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9"/>
          <a:stretch/>
        </p:blipFill>
        <p:spPr>
          <a:xfrm>
            <a:off x="8916180" y="1637626"/>
            <a:ext cx="3014982" cy="4493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91" y="1723292"/>
            <a:ext cx="2934379" cy="38774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602" y="2409092"/>
            <a:ext cx="3136553" cy="422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8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91" y="123093"/>
            <a:ext cx="11718771" cy="204543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</a:rPr>
              <a:t>Сотни приключений </a:t>
            </a:r>
            <a:br>
              <a:rPr lang="ru-RU" sz="6600" dirty="0" smtClean="0">
                <a:solidFill>
                  <a:srgbClr val="C00000"/>
                </a:solidFill>
              </a:rPr>
            </a:br>
            <a:r>
              <a:rPr lang="ru-RU" sz="6600" dirty="0" smtClean="0">
                <a:solidFill>
                  <a:srgbClr val="C00000"/>
                </a:solidFill>
              </a:rPr>
              <a:t>Юрия Сотника</a:t>
            </a:r>
            <a:endParaRPr lang="ru-RU" sz="6600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463" y="2303585"/>
            <a:ext cx="3352626" cy="43777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53" y="1907350"/>
            <a:ext cx="3086101" cy="42912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1941467"/>
            <a:ext cx="3118349" cy="444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6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1408" y="365126"/>
            <a:ext cx="9762392" cy="119111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Выводы: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392" y="1820008"/>
            <a:ext cx="11772900" cy="435695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Юрий Сотник писал рассказы - приключения для детей и о детях.  Надо знакомиться с его творчеством. Это будет увлекательное чтение.</a:t>
            </a:r>
          </a:p>
          <a:p>
            <a:r>
              <a:rPr lang="ru-RU" sz="3600" dirty="0" smtClean="0"/>
              <a:t>Не надо бояться принимать </a:t>
            </a:r>
            <a:r>
              <a:rPr lang="ru-RU" sz="3600" dirty="0"/>
              <a:t>участие в конкурсах </a:t>
            </a:r>
            <a:r>
              <a:rPr lang="ru-RU" sz="3600" dirty="0" smtClean="0"/>
              <a:t>сочинений. Следует развивать письменную речь </a:t>
            </a:r>
            <a:r>
              <a:rPr lang="ru-RU" sz="3600" dirty="0"/>
              <a:t>и </a:t>
            </a:r>
            <a:r>
              <a:rPr lang="ru-RU" sz="3600" dirty="0" smtClean="0"/>
              <a:t>творческий потенциал, повышать социальную активность.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5293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741</Words>
  <Application>Microsoft Office PowerPoint</Application>
  <PresentationFormat>Широкоэкранный</PresentationFormat>
  <Paragraphs>84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Чтение и анализ рассказа      Юрия Сотника        «Дрессировщики»                       Педагог ДО    Петровичева Л.В.      </vt:lpstr>
      <vt:lpstr>ПЕРВАЯ часть занятия        Сотник    Юрий   Вячеславович    (1914 - 1997)</vt:lpstr>
      <vt:lpstr>Презентация PowerPoint</vt:lpstr>
      <vt:lpstr>Презентация PowerPoint</vt:lpstr>
      <vt:lpstr>Презентация PowerPoint</vt:lpstr>
      <vt:lpstr>Сотни приключений  Юрия Сотника</vt:lpstr>
      <vt:lpstr>Сотни приключений  Юрия Сотника</vt:lpstr>
      <vt:lpstr>Сотни приключений  Юрия Сотника</vt:lpstr>
      <vt:lpstr>Выводы:</vt:lpstr>
      <vt:lpstr>ВТОРАЯ часть занятия  Дети, прежде чем смотреть  презентацию дальше,  прошу вас прочитать  рассказ Ю. Сотника «Дрессировщики». Читайте, размышляйте, задумывайтесь над поведением героев, спрашивайте себя: «А как бы я поступил в такой ситуации?».</vt:lpstr>
      <vt:lpstr>Выводы:</vt:lpstr>
      <vt:lpstr>                     ТРЕТЬЯ часть занятия   Найди иллюстрацию к рассказу. </vt:lpstr>
      <vt:lpstr>Презентация PowerPoint</vt:lpstr>
      <vt:lpstr>Презентация PowerPoint</vt:lpstr>
      <vt:lpstr>Презентация PowerPoint</vt:lpstr>
      <vt:lpstr>Выберите пословицы, которые подходят к рассказу Ю. Сотника «Дрессировщики».</vt:lpstr>
      <vt:lpstr>Выберите пословицы, которые подходят к рассказу Ю. Сотника «Дрессировщики».</vt:lpstr>
      <vt:lpstr>Выводы:</vt:lpstr>
      <vt:lpstr>Выводы:</vt:lpstr>
      <vt:lpstr>Выводы:</vt:lpstr>
      <vt:lpstr>        ЧЕТВЁРТАЯ часть занятия       Дети, в 1 классе мы сравнивали с вами    содержание мультфильма и рассказа    Н. Носова «Бобик в гостях у Барбоса.       Предлагаю посмотреть интересный                  фильм «Дрессировщики».   Поверьте, вы найдёте много отличий.</vt:lpstr>
      <vt:lpstr>Презентация PowerPoint</vt:lpstr>
      <vt:lpstr>Выводы:</vt:lpstr>
      <vt:lpstr>Дети, вы познакомились  только с одним приключением.    А в книгах Юрия Сотника их сотни!   Ч И Т А Й Т Е -   и вам откроется целый мир.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Чтение и анализ рассказа Юрия Сотника «Дрессировщики»</dc:title>
  <dc:creator>Дмитрий Петровичев</dc:creator>
  <cp:lastModifiedBy>Дмитрий Петровичев</cp:lastModifiedBy>
  <cp:revision>50</cp:revision>
  <dcterms:created xsi:type="dcterms:W3CDTF">2020-04-07T13:18:04Z</dcterms:created>
  <dcterms:modified xsi:type="dcterms:W3CDTF">2020-04-09T14:29:08Z</dcterms:modified>
</cp:coreProperties>
</file>